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askerville Display PT" panose="020B0604020202020204" charset="0"/>
      <p:regular r:id="rId13"/>
    </p:embeddedFont>
    <p:embeddedFont>
      <p:font typeface="Calibri" panose="020F0502020204030204" pitchFamily="34" charset="0"/>
      <p:regular r:id="rId14"/>
      <p:bold r:id="rId15"/>
      <p:italic r:id="rId16"/>
      <p:boldItalic r:id="rId17"/>
    </p:embeddedFont>
    <p:embeddedFont>
      <p:font typeface="Canva Sans" panose="020B0604020202020204" charset="0"/>
      <p:regular r:id="rId18"/>
    </p:embeddedFont>
    <p:embeddedFont>
      <p:font typeface="Canva Sans Italics" panose="020B0604020202020204" charset="0"/>
      <p:regular r:id="rId19"/>
      <p:italic r:id="rId20"/>
    </p:embeddedFont>
    <p:embeddedFont>
      <p:font typeface="Granaina" panose="020B0604020202020204" charset="0"/>
      <p:regular r:id="rId21"/>
    </p:embeddedFont>
    <p:embeddedFont>
      <p:font typeface="Inter" panose="020B0604020202020204" charset="0"/>
      <p:regular r:id="rId22"/>
    </p:embeddedFont>
    <p:embeddedFont>
      <p:font typeface="Inter Bold" panose="020B0604020202020204" charset="0"/>
      <p:regular r:id="rId23"/>
      <p:bold r:id="rId24"/>
    </p:embeddedFont>
    <p:embeddedFont>
      <p:font typeface="Moontime" panose="020B0604020202020204" charset="0"/>
      <p:regular r:id="rId25"/>
    </p:embeddedFont>
    <p:embeddedFont>
      <p:font typeface="TT Commons Pro" panose="020B0604020202020204" charset="0"/>
      <p:regular r:id="rId26"/>
    </p:embeddedFont>
    <p:embeddedFont>
      <p:font typeface="TT Commons Pro Bold" panose="020B0604020202020204"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60" autoAdjust="0"/>
  </p:normalViewPr>
  <p:slideViewPr>
    <p:cSldViewPr>
      <p:cViewPr varScale="1">
        <p:scale>
          <a:sx n="58" d="100"/>
          <a:sy n="58" d="100"/>
        </p:scale>
        <p:origin x="75" y="7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'fetched up at the end of the earth.'</a:t>
            </a:r>
          </a:p>
          <a:p>
            <a:r>
              <a:rPr lang="en-US"/>
              <a:t>'he could feel the night, huge and damp,'</a:t>
            </a:r>
          </a:p>
          <a:p>
            <a:r>
              <a:rPr lang="en-US"/>
              <a:t>'The air moved around him, full of rich dank smells. Trees stood tall over him.'</a:t>
            </a:r>
          </a:p>
          <a:p>
            <a:r>
              <a:rPr lang="en-US"/>
              <a:t>'A breeze shivered through the leaves, then died, and left only the vast fact of the forest.'</a:t>
            </a:r>
          </a:p>
          <a:p>
            <a:r>
              <a:rPr lang="en-US"/>
              <a:t>'He was nothing more than a flea on the side of some enormous quiet creature.'</a:t>
            </a:r>
          </a:p>
          <a:p>
            <a:r>
              <a:rPr lang="en-US"/>
              <a:t>'A scatter of stars as meaningless as spilt rice...only this blaze, unreadable, indifferent.'</a:t>
            </a:r>
          </a:p>
          <a:p>
            <a:r>
              <a:rPr lang="en-US"/>
              <a:t>'standing in the great sighing lung of this other place and feeling the dirt chill under his feet, he knew that life was gone.'</a:t>
            </a:r>
          </a:p>
          <a:p>
            <a:r>
              <a:rPr lang="en-US"/>
              <a:t>'He would die here under these alien stars, his bones rot in this cold earth.'</a:t>
            </a:r>
          </a:p>
          <a:p>
            <a:r>
              <a:rPr lang="en-US"/>
              <a:t>'The darkness is front of him whispered and shifted, but there was only the forest. It could hide a hundred black men with spears, a thousand, a whole continent full of men with spears and that grim line to their mouths.'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F5B3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455310" cy="10287000"/>
            <a:chOff x="0" y="0"/>
            <a:chExt cx="12607080" cy="13716000"/>
          </a:xfrm>
        </p:grpSpPr>
        <p:pic>
          <p:nvPicPr>
            <p:cNvPr id="3" name="Picture 3"/>
            <p:cNvPicPr>
              <a:picLocks noChangeAspect="1"/>
            </p:cNvPicPr>
            <p:nvPr/>
          </p:nvPicPr>
          <p:blipFill>
            <a:blip r:embed="rId2"/>
            <a:srcRect l="19361" r="19361"/>
            <a:stretch>
              <a:fillRect/>
            </a:stretch>
          </p:blipFill>
          <p:spPr>
            <a:xfrm>
              <a:off x="0" y="0"/>
              <a:ext cx="12607080" cy="13716000"/>
            </a:xfrm>
            <a:prstGeom prst="rect">
              <a:avLst/>
            </a:prstGeom>
          </p:spPr>
        </p:pic>
      </p:grpSp>
      <p:sp>
        <p:nvSpPr>
          <p:cNvPr id="4" name="Freeform 4"/>
          <p:cNvSpPr/>
          <p:nvPr/>
        </p:nvSpPr>
        <p:spPr>
          <a:xfrm rot="-10800000">
            <a:off x="16248792" y="492766"/>
            <a:ext cx="1662015" cy="1628775"/>
          </a:xfrm>
          <a:custGeom>
            <a:avLst/>
            <a:gdLst/>
            <a:ahLst/>
            <a:cxnLst/>
            <a:rect l="l" t="t" r="r" b="b"/>
            <a:pathLst>
              <a:path w="1662015" h="1628775">
                <a:moveTo>
                  <a:pt x="0" y="0"/>
                </a:moveTo>
                <a:lnTo>
                  <a:pt x="1662015" y="0"/>
                </a:lnTo>
                <a:lnTo>
                  <a:pt x="1662015" y="1628775"/>
                </a:lnTo>
                <a:lnTo>
                  <a:pt x="0" y="16287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flipV="1">
            <a:off x="16248792" y="8172042"/>
            <a:ext cx="1662015" cy="1628775"/>
          </a:xfrm>
          <a:custGeom>
            <a:avLst/>
            <a:gdLst/>
            <a:ahLst/>
            <a:cxnLst/>
            <a:rect l="l" t="t" r="r" b="b"/>
            <a:pathLst>
              <a:path w="1662015" h="1628775">
                <a:moveTo>
                  <a:pt x="0" y="1628775"/>
                </a:moveTo>
                <a:lnTo>
                  <a:pt x="1662015" y="1628775"/>
                </a:lnTo>
                <a:lnTo>
                  <a:pt x="1662015" y="0"/>
                </a:lnTo>
                <a:lnTo>
                  <a:pt x="0" y="0"/>
                </a:lnTo>
                <a:lnTo>
                  <a:pt x="0" y="162877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144673">
            <a:off x="15426000" y="3459669"/>
            <a:ext cx="2074167" cy="5169263"/>
          </a:xfrm>
          <a:custGeom>
            <a:avLst/>
            <a:gdLst/>
            <a:ahLst/>
            <a:cxnLst/>
            <a:rect l="l" t="t" r="r" b="b"/>
            <a:pathLst>
              <a:path w="2074167" h="5169263">
                <a:moveTo>
                  <a:pt x="0" y="0"/>
                </a:moveTo>
                <a:lnTo>
                  <a:pt x="2074167" y="0"/>
                </a:lnTo>
                <a:lnTo>
                  <a:pt x="2074167" y="5169264"/>
                </a:lnTo>
                <a:lnTo>
                  <a:pt x="0" y="5169264"/>
                </a:lnTo>
                <a:lnTo>
                  <a:pt x="0" y="0"/>
                </a:lnTo>
                <a:close/>
              </a:path>
            </a:pathLst>
          </a:custGeom>
          <a:blipFill>
            <a:blip r:embed="rId5"/>
            <a:stretch>
              <a:fillRect/>
            </a:stretch>
          </a:blipFill>
        </p:spPr>
      </p:sp>
      <p:sp>
        <p:nvSpPr>
          <p:cNvPr id="7" name="TextBox 7"/>
          <p:cNvSpPr txBox="1"/>
          <p:nvPr/>
        </p:nvSpPr>
        <p:spPr>
          <a:xfrm>
            <a:off x="10164763" y="2635657"/>
            <a:ext cx="7094537" cy="1543050"/>
          </a:xfrm>
          <a:prstGeom prst="rect">
            <a:avLst/>
          </a:prstGeom>
        </p:spPr>
        <p:txBody>
          <a:bodyPr lIns="0" tIns="0" rIns="0" bIns="0" rtlCol="0" anchor="t">
            <a:spAutoFit/>
          </a:bodyPr>
          <a:lstStyle/>
          <a:p>
            <a:pPr>
              <a:lnSpc>
                <a:spcPts val="12599"/>
              </a:lnSpc>
              <a:spcBef>
                <a:spcPct val="0"/>
              </a:spcBef>
            </a:pPr>
            <a:r>
              <a:rPr lang="en-US" sz="9000">
                <a:solidFill>
                  <a:srgbClr val="FFFFFF"/>
                </a:solidFill>
                <a:latin typeface="Moontime"/>
              </a:rPr>
              <a:t>The Secret River</a:t>
            </a:r>
          </a:p>
        </p:txBody>
      </p:sp>
      <p:sp>
        <p:nvSpPr>
          <p:cNvPr id="8" name="TextBox 8"/>
          <p:cNvSpPr txBox="1"/>
          <p:nvPr/>
        </p:nvSpPr>
        <p:spPr>
          <a:xfrm>
            <a:off x="10164763" y="4308191"/>
            <a:ext cx="4259112" cy="528320"/>
          </a:xfrm>
          <a:prstGeom prst="rect">
            <a:avLst/>
          </a:prstGeom>
        </p:spPr>
        <p:txBody>
          <a:bodyPr lIns="0" tIns="0" rIns="0" bIns="0" rtlCol="0" anchor="t">
            <a:spAutoFit/>
          </a:bodyPr>
          <a:lstStyle/>
          <a:p>
            <a:pPr>
              <a:lnSpc>
                <a:spcPts val="4480"/>
              </a:lnSpc>
              <a:spcBef>
                <a:spcPct val="0"/>
              </a:spcBef>
            </a:pPr>
            <a:r>
              <a:rPr lang="en-US" sz="3200">
                <a:solidFill>
                  <a:srgbClr val="FFFFFF"/>
                </a:solidFill>
                <a:latin typeface="TT Commons Pro"/>
              </a:rPr>
              <a:t>novel study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94374"/>
          </a:xfrm>
          <a:custGeom>
            <a:avLst/>
            <a:gdLst/>
            <a:ahLst/>
            <a:cxnLst/>
            <a:rect l="l" t="t" r="r" b="b"/>
            <a:pathLst>
              <a:path w="18288000" h="10294374">
                <a:moveTo>
                  <a:pt x="0" y="0"/>
                </a:moveTo>
                <a:lnTo>
                  <a:pt x="18288000" y="0"/>
                </a:lnTo>
                <a:lnTo>
                  <a:pt x="18288000" y="10294374"/>
                </a:lnTo>
                <a:lnTo>
                  <a:pt x="0" y="10294374"/>
                </a:lnTo>
                <a:lnTo>
                  <a:pt x="0" y="0"/>
                </a:lnTo>
                <a:close/>
              </a:path>
            </a:pathLst>
          </a:custGeom>
          <a:blipFill>
            <a:blip r:embed="rId2"/>
            <a:stretch>
              <a:fillRect/>
            </a:stretch>
          </a:blipFill>
        </p:spPr>
      </p:sp>
      <p:grpSp>
        <p:nvGrpSpPr>
          <p:cNvPr id="3" name="Group 3"/>
          <p:cNvGrpSpPr/>
          <p:nvPr/>
        </p:nvGrpSpPr>
        <p:grpSpPr>
          <a:xfrm>
            <a:off x="4232692" y="695506"/>
            <a:ext cx="13810444" cy="6230519"/>
            <a:chOff x="0" y="0"/>
            <a:chExt cx="3637319" cy="1640960"/>
          </a:xfrm>
        </p:grpSpPr>
        <p:sp>
          <p:nvSpPr>
            <p:cNvPr id="4" name="Freeform 4"/>
            <p:cNvSpPr/>
            <p:nvPr/>
          </p:nvSpPr>
          <p:spPr>
            <a:xfrm>
              <a:off x="0" y="0"/>
              <a:ext cx="3637319" cy="1640960"/>
            </a:xfrm>
            <a:custGeom>
              <a:avLst/>
              <a:gdLst/>
              <a:ahLst/>
              <a:cxnLst/>
              <a:rect l="l" t="t" r="r" b="b"/>
              <a:pathLst>
                <a:path w="3637319" h="1640960">
                  <a:moveTo>
                    <a:pt x="28590" y="0"/>
                  </a:moveTo>
                  <a:lnTo>
                    <a:pt x="3608729" y="0"/>
                  </a:lnTo>
                  <a:cubicBezTo>
                    <a:pt x="3624519" y="0"/>
                    <a:pt x="3637319" y="12800"/>
                    <a:pt x="3637319" y="28590"/>
                  </a:cubicBezTo>
                  <a:lnTo>
                    <a:pt x="3637319" y="1612370"/>
                  </a:lnTo>
                  <a:cubicBezTo>
                    <a:pt x="3637319" y="1619953"/>
                    <a:pt x="3634306" y="1627225"/>
                    <a:pt x="3628945" y="1632586"/>
                  </a:cubicBezTo>
                  <a:cubicBezTo>
                    <a:pt x="3623583" y="1637948"/>
                    <a:pt x="3616311" y="1640960"/>
                    <a:pt x="3608729" y="1640960"/>
                  </a:cubicBezTo>
                  <a:lnTo>
                    <a:pt x="28590" y="1640960"/>
                  </a:lnTo>
                  <a:cubicBezTo>
                    <a:pt x="21007" y="1640960"/>
                    <a:pt x="13735" y="1637948"/>
                    <a:pt x="8374" y="1632586"/>
                  </a:cubicBezTo>
                  <a:cubicBezTo>
                    <a:pt x="3012" y="1627225"/>
                    <a:pt x="0" y="1619953"/>
                    <a:pt x="0" y="1612370"/>
                  </a:cubicBezTo>
                  <a:lnTo>
                    <a:pt x="0" y="28590"/>
                  </a:lnTo>
                  <a:cubicBezTo>
                    <a:pt x="0" y="21007"/>
                    <a:pt x="3012" y="13735"/>
                    <a:pt x="8374" y="8374"/>
                  </a:cubicBezTo>
                  <a:cubicBezTo>
                    <a:pt x="13735" y="3012"/>
                    <a:pt x="21007" y="0"/>
                    <a:pt x="28590" y="0"/>
                  </a:cubicBezTo>
                  <a:close/>
                </a:path>
              </a:pathLst>
            </a:custGeom>
            <a:solidFill>
              <a:srgbClr val="FDFDFD">
                <a:alpha val="97647"/>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942413" y="1813718"/>
            <a:ext cx="12316887" cy="4286739"/>
          </a:xfrm>
          <a:prstGeom prst="rect">
            <a:avLst/>
          </a:prstGeom>
        </p:spPr>
        <p:txBody>
          <a:bodyPr lIns="0" tIns="0" rIns="0" bIns="0" rtlCol="0" anchor="t">
            <a:spAutoFit/>
          </a:bodyPr>
          <a:lstStyle/>
          <a:p>
            <a:pPr>
              <a:lnSpc>
                <a:spcPts val="3123"/>
              </a:lnSpc>
            </a:pPr>
            <a:r>
              <a:rPr lang="en-US" sz="2230">
                <a:solidFill>
                  <a:srgbClr val="504C44"/>
                </a:solidFill>
                <a:latin typeface="Inter Bold"/>
              </a:rPr>
              <a:t>Consider how we may view these chapters through a particular reading lens.</a:t>
            </a:r>
            <a:r>
              <a:rPr lang="en-US" sz="2230">
                <a:solidFill>
                  <a:srgbClr val="504C44"/>
                </a:solidFill>
                <a:latin typeface="Inter"/>
              </a:rPr>
              <a:t> </a:t>
            </a:r>
          </a:p>
          <a:p>
            <a:pPr>
              <a:lnSpc>
                <a:spcPts val="3123"/>
              </a:lnSpc>
            </a:pPr>
            <a:endParaRPr lang="en-US" sz="2230">
              <a:solidFill>
                <a:srgbClr val="504C44"/>
              </a:solidFill>
              <a:latin typeface="Inter"/>
            </a:endParaRPr>
          </a:p>
          <a:p>
            <a:pPr>
              <a:lnSpc>
                <a:spcPts val="3123"/>
              </a:lnSpc>
            </a:pPr>
            <a:r>
              <a:rPr lang="en-US" sz="2230">
                <a:solidFill>
                  <a:srgbClr val="504C44"/>
                </a:solidFill>
                <a:latin typeface="Inter"/>
              </a:rPr>
              <a:t>What is the dominant reading? What evidence could we consider?</a:t>
            </a:r>
          </a:p>
          <a:p>
            <a:pPr>
              <a:lnSpc>
                <a:spcPts val="3123"/>
              </a:lnSpc>
            </a:pPr>
            <a:endParaRPr lang="en-US" sz="2230">
              <a:solidFill>
                <a:srgbClr val="504C44"/>
              </a:solidFill>
              <a:latin typeface="Inter"/>
            </a:endParaRPr>
          </a:p>
          <a:p>
            <a:pPr>
              <a:lnSpc>
                <a:spcPts val="3123"/>
              </a:lnSpc>
            </a:pPr>
            <a:r>
              <a:rPr lang="en-US" sz="2230">
                <a:solidFill>
                  <a:srgbClr val="504C44"/>
                </a:solidFill>
                <a:latin typeface="Inter"/>
              </a:rPr>
              <a:t>Is there an alternate reading? What is it, and what evidence is relevant?</a:t>
            </a:r>
          </a:p>
          <a:p>
            <a:pPr>
              <a:lnSpc>
                <a:spcPts val="3123"/>
              </a:lnSpc>
            </a:pPr>
            <a:endParaRPr lang="en-US" sz="2230">
              <a:solidFill>
                <a:srgbClr val="504C44"/>
              </a:solidFill>
              <a:latin typeface="Inter"/>
            </a:endParaRPr>
          </a:p>
          <a:p>
            <a:pPr>
              <a:lnSpc>
                <a:spcPts val="3123"/>
              </a:lnSpc>
            </a:pPr>
            <a:r>
              <a:rPr lang="en-US" sz="2230">
                <a:solidFill>
                  <a:srgbClr val="504C44"/>
                </a:solidFill>
                <a:latin typeface="Inter"/>
              </a:rPr>
              <a:t>What is the resistant reading? What evidence could we consider?</a:t>
            </a:r>
          </a:p>
          <a:p>
            <a:pPr>
              <a:lnSpc>
                <a:spcPts val="3123"/>
              </a:lnSpc>
            </a:pPr>
            <a:endParaRPr lang="en-US" sz="2230">
              <a:solidFill>
                <a:srgbClr val="504C44"/>
              </a:solidFill>
              <a:latin typeface="Inter"/>
            </a:endParaRPr>
          </a:p>
          <a:p>
            <a:pPr>
              <a:lnSpc>
                <a:spcPts val="3123"/>
              </a:lnSpc>
            </a:pPr>
            <a:endParaRPr lang="en-US" sz="2230">
              <a:solidFill>
                <a:srgbClr val="504C44"/>
              </a:solidFill>
              <a:latin typeface="Inter"/>
            </a:endParaRPr>
          </a:p>
          <a:p>
            <a:pPr>
              <a:lnSpc>
                <a:spcPts val="3123"/>
              </a:lnSpc>
            </a:pPr>
            <a:r>
              <a:rPr lang="en-US" sz="2230">
                <a:solidFill>
                  <a:srgbClr val="504C44"/>
                </a:solidFill>
                <a:latin typeface="Inter"/>
              </a:rPr>
              <a:t>In small groups, use the A3 paper to create jigsaws of three readings (divide the paper into 3 sections and write in each section). </a:t>
            </a:r>
          </a:p>
        </p:txBody>
      </p:sp>
      <p:sp>
        <p:nvSpPr>
          <p:cNvPr id="7" name="TextBox 7"/>
          <p:cNvSpPr txBox="1"/>
          <p:nvPr/>
        </p:nvSpPr>
        <p:spPr>
          <a:xfrm>
            <a:off x="4599883" y="962025"/>
            <a:ext cx="12226731"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FORMING A READING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5817" y="0"/>
            <a:ext cx="7602183" cy="6659858"/>
            <a:chOff x="0" y="0"/>
            <a:chExt cx="2773297" cy="2429534"/>
          </a:xfrm>
        </p:grpSpPr>
        <p:sp>
          <p:nvSpPr>
            <p:cNvPr id="3" name="Freeform 3"/>
            <p:cNvSpPr/>
            <p:nvPr/>
          </p:nvSpPr>
          <p:spPr>
            <a:xfrm>
              <a:off x="0" y="0"/>
              <a:ext cx="2773297" cy="2429534"/>
            </a:xfrm>
            <a:custGeom>
              <a:avLst/>
              <a:gdLst/>
              <a:ahLst/>
              <a:cxnLst/>
              <a:rect l="l" t="t" r="r" b="b"/>
              <a:pathLst>
                <a:path w="2773297" h="2429534">
                  <a:moveTo>
                    <a:pt x="0" y="0"/>
                  </a:moveTo>
                  <a:lnTo>
                    <a:pt x="2773297" y="0"/>
                  </a:lnTo>
                  <a:lnTo>
                    <a:pt x="2773297" y="2429534"/>
                  </a:lnTo>
                  <a:lnTo>
                    <a:pt x="0" y="2429534"/>
                  </a:lnTo>
                  <a:close/>
                </a:path>
              </a:pathLst>
            </a:custGeom>
            <a:solidFill>
              <a:srgbClr val="D9D9D9"/>
            </a:solidFill>
          </p:spPr>
        </p:sp>
      </p:grpSp>
      <p:sp>
        <p:nvSpPr>
          <p:cNvPr id="4" name="Freeform 4"/>
          <p:cNvSpPr/>
          <p:nvPr/>
        </p:nvSpPr>
        <p:spPr>
          <a:xfrm>
            <a:off x="11893804" y="7537532"/>
            <a:ext cx="5365496" cy="258215"/>
          </a:xfrm>
          <a:custGeom>
            <a:avLst/>
            <a:gdLst/>
            <a:ahLst/>
            <a:cxnLst/>
            <a:rect l="l" t="t" r="r" b="b"/>
            <a:pathLst>
              <a:path w="5365496" h="258215">
                <a:moveTo>
                  <a:pt x="0" y="0"/>
                </a:moveTo>
                <a:lnTo>
                  <a:pt x="5365496" y="0"/>
                </a:lnTo>
                <a:lnTo>
                  <a:pt x="5365496" y="258214"/>
                </a:lnTo>
                <a:lnTo>
                  <a:pt x="0" y="258214"/>
                </a:lnTo>
                <a:lnTo>
                  <a:pt x="0" y="0"/>
                </a:lnTo>
                <a:close/>
              </a:path>
            </a:pathLst>
          </a:custGeom>
          <a:blipFill>
            <a:blip r:embed="rId2"/>
            <a:stretch>
              <a:fillRect/>
            </a:stretch>
          </a:blipFill>
        </p:spPr>
      </p:sp>
      <p:grpSp>
        <p:nvGrpSpPr>
          <p:cNvPr id="5" name="Group 5"/>
          <p:cNvGrpSpPr/>
          <p:nvPr/>
        </p:nvGrpSpPr>
        <p:grpSpPr>
          <a:xfrm>
            <a:off x="11893804" y="308618"/>
            <a:ext cx="5365496" cy="7247963"/>
            <a:chOff x="0" y="0"/>
            <a:chExt cx="7153995" cy="9663951"/>
          </a:xfrm>
        </p:grpSpPr>
        <p:pic>
          <p:nvPicPr>
            <p:cNvPr id="6" name="Picture 6"/>
            <p:cNvPicPr>
              <a:picLocks noChangeAspect="1"/>
            </p:cNvPicPr>
            <p:nvPr/>
          </p:nvPicPr>
          <p:blipFill>
            <a:blip r:embed="rId3"/>
            <a:srcRect t="6338" b="6338"/>
            <a:stretch>
              <a:fillRect/>
            </a:stretch>
          </p:blipFill>
          <p:spPr>
            <a:xfrm>
              <a:off x="0" y="0"/>
              <a:ext cx="7153995" cy="9663951"/>
            </a:xfrm>
            <a:prstGeom prst="rect">
              <a:avLst/>
            </a:prstGeom>
          </p:spPr>
        </p:pic>
      </p:grpSp>
      <p:grpSp>
        <p:nvGrpSpPr>
          <p:cNvPr id="7" name="Group 7"/>
          <p:cNvGrpSpPr/>
          <p:nvPr/>
        </p:nvGrpSpPr>
        <p:grpSpPr>
          <a:xfrm>
            <a:off x="0" y="6445786"/>
            <a:ext cx="1922056" cy="428144"/>
            <a:chOff x="0" y="0"/>
            <a:chExt cx="4333621" cy="965328"/>
          </a:xfrm>
        </p:grpSpPr>
        <p:sp>
          <p:nvSpPr>
            <p:cNvPr id="8" name="Freeform 8"/>
            <p:cNvSpPr/>
            <p:nvPr/>
          </p:nvSpPr>
          <p:spPr>
            <a:xfrm>
              <a:off x="0" y="0"/>
              <a:ext cx="4333622" cy="965328"/>
            </a:xfrm>
            <a:custGeom>
              <a:avLst/>
              <a:gdLst/>
              <a:ahLst/>
              <a:cxnLst/>
              <a:rect l="l" t="t" r="r" b="b"/>
              <a:pathLst>
                <a:path w="4333622" h="965328">
                  <a:moveTo>
                    <a:pt x="0" y="0"/>
                  </a:moveTo>
                  <a:lnTo>
                    <a:pt x="4333622" y="0"/>
                  </a:lnTo>
                  <a:lnTo>
                    <a:pt x="4333622" y="965328"/>
                  </a:lnTo>
                  <a:lnTo>
                    <a:pt x="0" y="965328"/>
                  </a:lnTo>
                  <a:close/>
                </a:path>
              </a:pathLst>
            </a:custGeom>
            <a:solidFill>
              <a:srgbClr val="000000"/>
            </a:solidFill>
          </p:spPr>
        </p:sp>
      </p:grpSp>
      <p:grpSp>
        <p:nvGrpSpPr>
          <p:cNvPr id="9" name="Group 9"/>
          <p:cNvGrpSpPr/>
          <p:nvPr/>
        </p:nvGrpSpPr>
        <p:grpSpPr>
          <a:xfrm>
            <a:off x="17876297" y="8007648"/>
            <a:ext cx="411703" cy="2279352"/>
            <a:chOff x="0" y="0"/>
            <a:chExt cx="928259" cy="5139211"/>
          </a:xfrm>
        </p:grpSpPr>
        <p:sp>
          <p:nvSpPr>
            <p:cNvPr id="10" name="Freeform 10"/>
            <p:cNvSpPr/>
            <p:nvPr/>
          </p:nvSpPr>
          <p:spPr>
            <a:xfrm>
              <a:off x="0" y="0"/>
              <a:ext cx="928259" cy="5139211"/>
            </a:xfrm>
            <a:custGeom>
              <a:avLst/>
              <a:gdLst/>
              <a:ahLst/>
              <a:cxnLst/>
              <a:rect l="l" t="t" r="r" b="b"/>
              <a:pathLst>
                <a:path w="928259" h="5139211">
                  <a:moveTo>
                    <a:pt x="0" y="0"/>
                  </a:moveTo>
                  <a:lnTo>
                    <a:pt x="928259" y="0"/>
                  </a:lnTo>
                  <a:lnTo>
                    <a:pt x="928259" y="5139211"/>
                  </a:lnTo>
                  <a:lnTo>
                    <a:pt x="0" y="5139211"/>
                  </a:lnTo>
                  <a:close/>
                </a:path>
              </a:pathLst>
            </a:custGeom>
            <a:solidFill>
              <a:srgbClr val="000000"/>
            </a:solidFill>
          </p:spPr>
        </p:sp>
      </p:grpSp>
      <p:sp>
        <p:nvSpPr>
          <p:cNvPr id="11" name="Freeform 11"/>
          <p:cNvSpPr/>
          <p:nvPr/>
        </p:nvSpPr>
        <p:spPr>
          <a:xfrm>
            <a:off x="1704315" y="2438276"/>
            <a:ext cx="8981502" cy="7025876"/>
          </a:xfrm>
          <a:custGeom>
            <a:avLst/>
            <a:gdLst/>
            <a:ahLst/>
            <a:cxnLst/>
            <a:rect l="l" t="t" r="r" b="b"/>
            <a:pathLst>
              <a:path w="8981502" h="7025876">
                <a:moveTo>
                  <a:pt x="0" y="0"/>
                </a:moveTo>
                <a:lnTo>
                  <a:pt x="8981502" y="0"/>
                </a:lnTo>
                <a:lnTo>
                  <a:pt x="8981502" y="7025876"/>
                </a:lnTo>
                <a:lnTo>
                  <a:pt x="0" y="7025876"/>
                </a:lnTo>
                <a:lnTo>
                  <a:pt x="0" y="0"/>
                </a:lnTo>
                <a:close/>
              </a:path>
            </a:pathLst>
          </a:custGeom>
          <a:blipFill>
            <a:blip r:embed="rId4"/>
            <a:stretch>
              <a:fillRect t="-359"/>
            </a:stretch>
          </a:blipFill>
        </p:spPr>
      </p:sp>
      <p:sp>
        <p:nvSpPr>
          <p:cNvPr id="12" name="TextBox 12"/>
          <p:cNvSpPr txBox="1"/>
          <p:nvPr/>
        </p:nvSpPr>
        <p:spPr>
          <a:xfrm>
            <a:off x="1028700" y="847392"/>
            <a:ext cx="9657117" cy="863600"/>
          </a:xfrm>
          <a:prstGeom prst="rect">
            <a:avLst/>
          </a:prstGeom>
        </p:spPr>
        <p:txBody>
          <a:bodyPr lIns="0" tIns="0" rIns="0" bIns="0" rtlCol="0" anchor="t">
            <a:spAutoFit/>
          </a:bodyPr>
          <a:lstStyle/>
          <a:p>
            <a:pPr>
              <a:lnSpc>
                <a:spcPts val="7000"/>
              </a:lnSpc>
            </a:pPr>
            <a:r>
              <a:rPr lang="en-US" sz="5000">
                <a:solidFill>
                  <a:srgbClr val="000000"/>
                </a:solidFill>
                <a:latin typeface="Granaina"/>
              </a:rPr>
              <a:t>Apologies and acknowledgements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5817" y="0"/>
            <a:ext cx="7602183" cy="6659858"/>
            <a:chOff x="0" y="0"/>
            <a:chExt cx="2773297" cy="2429534"/>
          </a:xfrm>
        </p:grpSpPr>
        <p:sp>
          <p:nvSpPr>
            <p:cNvPr id="3" name="Freeform 3"/>
            <p:cNvSpPr/>
            <p:nvPr/>
          </p:nvSpPr>
          <p:spPr>
            <a:xfrm>
              <a:off x="0" y="0"/>
              <a:ext cx="2773297" cy="2429534"/>
            </a:xfrm>
            <a:custGeom>
              <a:avLst/>
              <a:gdLst/>
              <a:ahLst/>
              <a:cxnLst/>
              <a:rect l="l" t="t" r="r" b="b"/>
              <a:pathLst>
                <a:path w="2773297" h="2429534">
                  <a:moveTo>
                    <a:pt x="0" y="0"/>
                  </a:moveTo>
                  <a:lnTo>
                    <a:pt x="2773297" y="0"/>
                  </a:lnTo>
                  <a:lnTo>
                    <a:pt x="2773297" y="2429534"/>
                  </a:lnTo>
                  <a:lnTo>
                    <a:pt x="0" y="2429534"/>
                  </a:lnTo>
                  <a:close/>
                </a:path>
              </a:pathLst>
            </a:custGeom>
            <a:solidFill>
              <a:srgbClr val="D9D9D9"/>
            </a:solidFill>
          </p:spPr>
        </p:sp>
      </p:grpSp>
      <p:sp>
        <p:nvSpPr>
          <p:cNvPr id="4" name="Freeform 4"/>
          <p:cNvSpPr/>
          <p:nvPr/>
        </p:nvSpPr>
        <p:spPr>
          <a:xfrm>
            <a:off x="11893804" y="7537532"/>
            <a:ext cx="5365496" cy="258215"/>
          </a:xfrm>
          <a:custGeom>
            <a:avLst/>
            <a:gdLst/>
            <a:ahLst/>
            <a:cxnLst/>
            <a:rect l="l" t="t" r="r" b="b"/>
            <a:pathLst>
              <a:path w="5365496" h="258215">
                <a:moveTo>
                  <a:pt x="0" y="0"/>
                </a:moveTo>
                <a:lnTo>
                  <a:pt x="5365496" y="0"/>
                </a:lnTo>
                <a:lnTo>
                  <a:pt x="5365496" y="258214"/>
                </a:lnTo>
                <a:lnTo>
                  <a:pt x="0" y="258214"/>
                </a:lnTo>
                <a:lnTo>
                  <a:pt x="0" y="0"/>
                </a:lnTo>
                <a:close/>
              </a:path>
            </a:pathLst>
          </a:custGeom>
          <a:blipFill>
            <a:blip r:embed="rId2"/>
            <a:stretch>
              <a:fillRect/>
            </a:stretch>
          </a:blipFill>
        </p:spPr>
      </p:sp>
      <p:grpSp>
        <p:nvGrpSpPr>
          <p:cNvPr id="5" name="Group 5"/>
          <p:cNvGrpSpPr/>
          <p:nvPr/>
        </p:nvGrpSpPr>
        <p:grpSpPr>
          <a:xfrm>
            <a:off x="11552869" y="289568"/>
            <a:ext cx="5365496" cy="7247963"/>
            <a:chOff x="0" y="0"/>
            <a:chExt cx="7153995" cy="9663951"/>
          </a:xfrm>
        </p:grpSpPr>
        <p:pic>
          <p:nvPicPr>
            <p:cNvPr id="6" name="Picture 6"/>
            <p:cNvPicPr>
              <a:picLocks noChangeAspect="1"/>
            </p:cNvPicPr>
            <p:nvPr/>
          </p:nvPicPr>
          <p:blipFill>
            <a:blip r:embed="rId3"/>
            <a:srcRect l="29179" r="29179"/>
            <a:stretch>
              <a:fillRect/>
            </a:stretch>
          </p:blipFill>
          <p:spPr>
            <a:xfrm>
              <a:off x="0" y="0"/>
              <a:ext cx="7153995" cy="9663951"/>
            </a:xfrm>
            <a:prstGeom prst="rect">
              <a:avLst/>
            </a:prstGeom>
          </p:spPr>
        </p:pic>
      </p:grpSp>
      <p:grpSp>
        <p:nvGrpSpPr>
          <p:cNvPr id="7" name="Group 7"/>
          <p:cNvGrpSpPr/>
          <p:nvPr/>
        </p:nvGrpSpPr>
        <p:grpSpPr>
          <a:xfrm>
            <a:off x="0" y="6445786"/>
            <a:ext cx="1922056" cy="428144"/>
            <a:chOff x="0" y="0"/>
            <a:chExt cx="4333621" cy="965328"/>
          </a:xfrm>
        </p:grpSpPr>
        <p:sp>
          <p:nvSpPr>
            <p:cNvPr id="8" name="Freeform 8"/>
            <p:cNvSpPr/>
            <p:nvPr/>
          </p:nvSpPr>
          <p:spPr>
            <a:xfrm>
              <a:off x="0" y="0"/>
              <a:ext cx="4333622" cy="965328"/>
            </a:xfrm>
            <a:custGeom>
              <a:avLst/>
              <a:gdLst/>
              <a:ahLst/>
              <a:cxnLst/>
              <a:rect l="l" t="t" r="r" b="b"/>
              <a:pathLst>
                <a:path w="4333622" h="965328">
                  <a:moveTo>
                    <a:pt x="0" y="0"/>
                  </a:moveTo>
                  <a:lnTo>
                    <a:pt x="4333622" y="0"/>
                  </a:lnTo>
                  <a:lnTo>
                    <a:pt x="4333622" y="965328"/>
                  </a:lnTo>
                  <a:lnTo>
                    <a:pt x="0" y="965328"/>
                  </a:lnTo>
                  <a:close/>
                </a:path>
              </a:pathLst>
            </a:custGeom>
            <a:solidFill>
              <a:srgbClr val="000000"/>
            </a:solidFill>
          </p:spPr>
        </p:sp>
      </p:grpSp>
      <p:grpSp>
        <p:nvGrpSpPr>
          <p:cNvPr id="9" name="Group 9"/>
          <p:cNvGrpSpPr/>
          <p:nvPr/>
        </p:nvGrpSpPr>
        <p:grpSpPr>
          <a:xfrm>
            <a:off x="17876297" y="8007648"/>
            <a:ext cx="411703" cy="2279352"/>
            <a:chOff x="0" y="0"/>
            <a:chExt cx="928259" cy="5139211"/>
          </a:xfrm>
        </p:grpSpPr>
        <p:sp>
          <p:nvSpPr>
            <p:cNvPr id="10" name="Freeform 10"/>
            <p:cNvSpPr/>
            <p:nvPr/>
          </p:nvSpPr>
          <p:spPr>
            <a:xfrm>
              <a:off x="0" y="0"/>
              <a:ext cx="928259" cy="5139211"/>
            </a:xfrm>
            <a:custGeom>
              <a:avLst/>
              <a:gdLst/>
              <a:ahLst/>
              <a:cxnLst/>
              <a:rect l="l" t="t" r="r" b="b"/>
              <a:pathLst>
                <a:path w="928259" h="5139211">
                  <a:moveTo>
                    <a:pt x="0" y="0"/>
                  </a:moveTo>
                  <a:lnTo>
                    <a:pt x="928259" y="0"/>
                  </a:lnTo>
                  <a:lnTo>
                    <a:pt x="928259" y="5139211"/>
                  </a:lnTo>
                  <a:lnTo>
                    <a:pt x="0" y="5139211"/>
                  </a:lnTo>
                  <a:close/>
                </a:path>
              </a:pathLst>
            </a:custGeom>
            <a:solidFill>
              <a:srgbClr val="000000"/>
            </a:solidFill>
          </p:spPr>
        </p:sp>
      </p:grpSp>
      <p:sp>
        <p:nvSpPr>
          <p:cNvPr id="11" name="TextBox 11"/>
          <p:cNvSpPr txBox="1"/>
          <p:nvPr/>
        </p:nvSpPr>
        <p:spPr>
          <a:xfrm>
            <a:off x="961028" y="544513"/>
            <a:ext cx="9657117" cy="863600"/>
          </a:xfrm>
          <a:prstGeom prst="rect">
            <a:avLst/>
          </a:prstGeom>
        </p:spPr>
        <p:txBody>
          <a:bodyPr lIns="0" tIns="0" rIns="0" bIns="0" rtlCol="0" anchor="t">
            <a:spAutoFit/>
          </a:bodyPr>
          <a:lstStyle/>
          <a:p>
            <a:pPr>
              <a:lnSpc>
                <a:spcPts val="7000"/>
              </a:lnSpc>
            </a:pPr>
            <a:r>
              <a:rPr lang="en-US" sz="5000">
                <a:solidFill>
                  <a:srgbClr val="000000"/>
                </a:solidFill>
                <a:latin typeface="Granaina"/>
              </a:rPr>
              <a:t>Genre</a:t>
            </a:r>
          </a:p>
        </p:txBody>
      </p:sp>
      <p:sp>
        <p:nvSpPr>
          <p:cNvPr id="12" name="TextBox 12"/>
          <p:cNvSpPr txBox="1"/>
          <p:nvPr/>
        </p:nvSpPr>
        <p:spPr>
          <a:xfrm>
            <a:off x="2228322" y="1639548"/>
            <a:ext cx="8151228" cy="6849110"/>
          </a:xfrm>
          <a:prstGeom prst="rect">
            <a:avLst/>
          </a:prstGeom>
        </p:spPr>
        <p:txBody>
          <a:bodyPr lIns="0" tIns="0" rIns="0" bIns="0" rtlCol="0" anchor="t">
            <a:spAutoFit/>
          </a:bodyPr>
          <a:lstStyle/>
          <a:p>
            <a:pPr>
              <a:lnSpc>
                <a:spcPts val="3640"/>
              </a:lnSpc>
            </a:pPr>
            <a:r>
              <a:rPr lang="en-US" sz="2600">
                <a:solidFill>
                  <a:srgbClr val="000000"/>
                </a:solidFill>
                <a:latin typeface="Canva Sans Italics"/>
              </a:rPr>
              <a:t>The Secret River </a:t>
            </a:r>
            <a:r>
              <a:rPr lang="en-US" sz="2600">
                <a:solidFill>
                  <a:srgbClr val="000000"/>
                </a:solidFill>
                <a:latin typeface="Canva Sans"/>
              </a:rPr>
              <a:t>is a historical novel. Historical fiction strives to present individuals' stories within the larger context of their social, cultural and political surroundings. A historical novel 'is not the re-telling of great historical events, but the poetic awakening of the people who figured in those events. </a:t>
            </a:r>
          </a:p>
          <a:p>
            <a:pPr>
              <a:lnSpc>
                <a:spcPts val="3640"/>
              </a:lnSpc>
            </a:pPr>
            <a:r>
              <a:rPr lang="en-US" sz="2600">
                <a:solidFill>
                  <a:srgbClr val="000000"/>
                </a:solidFill>
                <a:latin typeface="Canva Sans"/>
              </a:rPr>
              <a:t>In </a:t>
            </a:r>
            <a:r>
              <a:rPr lang="en-US" sz="2600">
                <a:solidFill>
                  <a:srgbClr val="000000"/>
                </a:solidFill>
                <a:latin typeface="Canva Sans Italics"/>
              </a:rPr>
              <a:t>The Secret River</a:t>
            </a:r>
            <a:r>
              <a:rPr lang="en-US" sz="2600">
                <a:solidFill>
                  <a:srgbClr val="000000"/>
                </a:solidFill>
                <a:latin typeface="Canva Sans"/>
              </a:rPr>
              <a:t>, the way this setting becomes accessible is through a sympathetic depiction of a character caught up in this historical narrative of settlement and conflict.</a:t>
            </a:r>
          </a:p>
          <a:p>
            <a:pPr>
              <a:lnSpc>
                <a:spcPts val="3640"/>
              </a:lnSpc>
            </a:pPr>
            <a:endParaRPr lang="en-US" sz="2600">
              <a:solidFill>
                <a:srgbClr val="000000"/>
              </a:solidFill>
              <a:latin typeface="Canva Sans"/>
            </a:endParaRPr>
          </a:p>
          <a:p>
            <a:pPr>
              <a:lnSpc>
                <a:spcPts val="3640"/>
              </a:lnSpc>
            </a:pPr>
            <a:r>
              <a:rPr lang="en-US" sz="2600">
                <a:solidFill>
                  <a:srgbClr val="000000"/>
                </a:solidFill>
                <a:latin typeface="Canva Sans Italics"/>
              </a:rPr>
              <a:t>The Secret River </a:t>
            </a:r>
            <a:r>
              <a:rPr lang="en-US" sz="2600">
                <a:solidFill>
                  <a:srgbClr val="000000"/>
                </a:solidFill>
                <a:latin typeface="Canva Sans"/>
              </a:rPr>
              <a:t>has a traditional realistic style. Grenville aims to portray colonial life 'as it really was' for those who lived it.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5817" y="0"/>
            <a:ext cx="7602183" cy="6659858"/>
            <a:chOff x="0" y="0"/>
            <a:chExt cx="2773297" cy="2429534"/>
          </a:xfrm>
        </p:grpSpPr>
        <p:sp>
          <p:nvSpPr>
            <p:cNvPr id="3" name="Freeform 3"/>
            <p:cNvSpPr/>
            <p:nvPr/>
          </p:nvSpPr>
          <p:spPr>
            <a:xfrm>
              <a:off x="0" y="0"/>
              <a:ext cx="2773297" cy="2429534"/>
            </a:xfrm>
            <a:custGeom>
              <a:avLst/>
              <a:gdLst/>
              <a:ahLst/>
              <a:cxnLst/>
              <a:rect l="l" t="t" r="r" b="b"/>
              <a:pathLst>
                <a:path w="2773297" h="2429534">
                  <a:moveTo>
                    <a:pt x="0" y="0"/>
                  </a:moveTo>
                  <a:lnTo>
                    <a:pt x="2773297" y="0"/>
                  </a:lnTo>
                  <a:lnTo>
                    <a:pt x="2773297" y="2429534"/>
                  </a:lnTo>
                  <a:lnTo>
                    <a:pt x="0" y="2429534"/>
                  </a:lnTo>
                  <a:close/>
                </a:path>
              </a:pathLst>
            </a:custGeom>
            <a:solidFill>
              <a:srgbClr val="D9D9D9"/>
            </a:solidFill>
          </p:spPr>
        </p:sp>
      </p:grpSp>
      <p:sp>
        <p:nvSpPr>
          <p:cNvPr id="4" name="Freeform 4"/>
          <p:cNvSpPr/>
          <p:nvPr/>
        </p:nvSpPr>
        <p:spPr>
          <a:xfrm>
            <a:off x="11893804" y="7537532"/>
            <a:ext cx="5365496" cy="258215"/>
          </a:xfrm>
          <a:custGeom>
            <a:avLst/>
            <a:gdLst/>
            <a:ahLst/>
            <a:cxnLst/>
            <a:rect l="l" t="t" r="r" b="b"/>
            <a:pathLst>
              <a:path w="5365496" h="258215">
                <a:moveTo>
                  <a:pt x="0" y="0"/>
                </a:moveTo>
                <a:lnTo>
                  <a:pt x="5365496" y="0"/>
                </a:lnTo>
                <a:lnTo>
                  <a:pt x="5365496" y="258214"/>
                </a:lnTo>
                <a:lnTo>
                  <a:pt x="0" y="258214"/>
                </a:lnTo>
                <a:lnTo>
                  <a:pt x="0" y="0"/>
                </a:lnTo>
                <a:close/>
              </a:path>
            </a:pathLst>
          </a:custGeom>
          <a:blipFill>
            <a:blip r:embed="rId2"/>
            <a:stretch>
              <a:fillRect/>
            </a:stretch>
          </a:blipFill>
        </p:spPr>
      </p:sp>
      <p:grpSp>
        <p:nvGrpSpPr>
          <p:cNvPr id="5" name="Group 5"/>
          <p:cNvGrpSpPr/>
          <p:nvPr/>
        </p:nvGrpSpPr>
        <p:grpSpPr>
          <a:xfrm>
            <a:off x="11893804" y="308618"/>
            <a:ext cx="5365496" cy="7247963"/>
            <a:chOff x="0" y="0"/>
            <a:chExt cx="7153995" cy="9663951"/>
          </a:xfrm>
        </p:grpSpPr>
        <p:pic>
          <p:nvPicPr>
            <p:cNvPr id="6" name="Picture 6"/>
            <p:cNvPicPr>
              <a:picLocks noChangeAspect="1"/>
            </p:cNvPicPr>
            <p:nvPr/>
          </p:nvPicPr>
          <p:blipFill>
            <a:blip r:embed="rId3"/>
            <a:srcRect t="4971" b="4971"/>
            <a:stretch>
              <a:fillRect/>
            </a:stretch>
          </p:blipFill>
          <p:spPr>
            <a:xfrm>
              <a:off x="0" y="0"/>
              <a:ext cx="7153995" cy="9663951"/>
            </a:xfrm>
            <a:prstGeom prst="rect">
              <a:avLst/>
            </a:prstGeom>
          </p:spPr>
        </p:pic>
      </p:grpSp>
      <p:grpSp>
        <p:nvGrpSpPr>
          <p:cNvPr id="7" name="Group 7"/>
          <p:cNvGrpSpPr/>
          <p:nvPr/>
        </p:nvGrpSpPr>
        <p:grpSpPr>
          <a:xfrm>
            <a:off x="-609600" y="6445786"/>
            <a:ext cx="1922056" cy="428144"/>
            <a:chOff x="0" y="0"/>
            <a:chExt cx="4333621" cy="965328"/>
          </a:xfrm>
        </p:grpSpPr>
        <p:sp>
          <p:nvSpPr>
            <p:cNvPr id="8" name="Freeform 8"/>
            <p:cNvSpPr/>
            <p:nvPr/>
          </p:nvSpPr>
          <p:spPr>
            <a:xfrm>
              <a:off x="0" y="0"/>
              <a:ext cx="4333622" cy="965328"/>
            </a:xfrm>
            <a:custGeom>
              <a:avLst/>
              <a:gdLst/>
              <a:ahLst/>
              <a:cxnLst/>
              <a:rect l="l" t="t" r="r" b="b"/>
              <a:pathLst>
                <a:path w="4333622" h="965328">
                  <a:moveTo>
                    <a:pt x="0" y="0"/>
                  </a:moveTo>
                  <a:lnTo>
                    <a:pt x="4333622" y="0"/>
                  </a:lnTo>
                  <a:lnTo>
                    <a:pt x="4333622" y="965328"/>
                  </a:lnTo>
                  <a:lnTo>
                    <a:pt x="0" y="965328"/>
                  </a:lnTo>
                  <a:close/>
                </a:path>
              </a:pathLst>
            </a:custGeom>
            <a:solidFill>
              <a:srgbClr val="000000"/>
            </a:solidFill>
          </p:spPr>
        </p:sp>
      </p:grpSp>
      <p:grpSp>
        <p:nvGrpSpPr>
          <p:cNvPr id="9" name="Group 9"/>
          <p:cNvGrpSpPr/>
          <p:nvPr/>
        </p:nvGrpSpPr>
        <p:grpSpPr>
          <a:xfrm>
            <a:off x="17876297" y="8007648"/>
            <a:ext cx="411703" cy="2279352"/>
            <a:chOff x="0" y="0"/>
            <a:chExt cx="928259" cy="5139211"/>
          </a:xfrm>
        </p:grpSpPr>
        <p:sp>
          <p:nvSpPr>
            <p:cNvPr id="10" name="Freeform 10"/>
            <p:cNvSpPr/>
            <p:nvPr/>
          </p:nvSpPr>
          <p:spPr>
            <a:xfrm>
              <a:off x="0" y="0"/>
              <a:ext cx="928259" cy="5139211"/>
            </a:xfrm>
            <a:custGeom>
              <a:avLst/>
              <a:gdLst/>
              <a:ahLst/>
              <a:cxnLst/>
              <a:rect l="l" t="t" r="r" b="b"/>
              <a:pathLst>
                <a:path w="928259" h="5139211">
                  <a:moveTo>
                    <a:pt x="0" y="0"/>
                  </a:moveTo>
                  <a:lnTo>
                    <a:pt x="928259" y="0"/>
                  </a:lnTo>
                  <a:lnTo>
                    <a:pt x="928259" y="5139211"/>
                  </a:lnTo>
                  <a:lnTo>
                    <a:pt x="0" y="5139211"/>
                  </a:lnTo>
                  <a:close/>
                </a:path>
              </a:pathLst>
            </a:custGeom>
            <a:solidFill>
              <a:srgbClr val="000000"/>
            </a:solidFill>
          </p:spPr>
        </p:sp>
      </p:grpSp>
      <p:sp>
        <p:nvSpPr>
          <p:cNvPr id="11" name="TextBox 11"/>
          <p:cNvSpPr txBox="1"/>
          <p:nvPr/>
        </p:nvSpPr>
        <p:spPr>
          <a:xfrm>
            <a:off x="961028" y="544513"/>
            <a:ext cx="9657117" cy="863600"/>
          </a:xfrm>
          <a:prstGeom prst="rect">
            <a:avLst/>
          </a:prstGeom>
        </p:spPr>
        <p:txBody>
          <a:bodyPr lIns="0" tIns="0" rIns="0" bIns="0" rtlCol="0" anchor="t">
            <a:spAutoFit/>
          </a:bodyPr>
          <a:lstStyle/>
          <a:p>
            <a:pPr>
              <a:lnSpc>
                <a:spcPts val="7000"/>
              </a:lnSpc>
            </a:pPr>
            <a:r>
              <a:rPr lang="en-US" sz="5000">
                <a:solidFill>
                  <a:srgbClr val="000000"/>
                </a:solidFill>
                <a:latin typeface="Granaina"/>
              </a:rPr>
              <a:t>Structure and Setting</a:t>
            </a:r>
          </a:p>
        </p:txBody>
      </p:sp>
      <p:sp>
        <p:nvSpPr>
          <p:cNvPr id="12" name="TextBox 12"/>
          <p:cNvSpPr txBox="1"/>
          <p:nvPr/>
        </p:nvSpPr>
        <p:spPr>
          <a:xfrm>
            <a:off x="2082554" y="1586601"/>
            <a:ext cx="8151228" cy="8043544"/>
          </a:xfrm>
          <a:prstGeom prst="rect">
            <a:avLst/>
          </a:prstGeom>
        </p:spPr>
        <p:txBody>
          <a:bodyPr lIns="0" tIns="0" rIns="0" bIns="0" rtlCol="0" anchor="t">
            <a:spAutoFit/>
          </a:bodyPr>
          <a:lstStyle/>
          <a:p>
            <a:pPr>
              <a:lnSpc>
                <a:spcPts val="3220"/>
              </a:lnSpc>
            </a:pPr>
            <a:r>
              <a:rPr lang="en-US" sz="2300">
                <a:solidFill>
                  <a:srgbClr val="000000"/>
                </a:solidFill>
                <a:latin typeface="Canva Sans"/>
              </a:rPr>
              <a:t>The Structure of </a:t>
            </a:r>
            <a:r>
              <a:rPr lang="en-US" sz="2300">
                <a:solidFill>
                  <a:srgbClr val="000000"/>
                </a:solidFill>
                <a:latin typeface="Canva Sans Italics"/>
              </a:rPr>
              <a:t>The Secret River</a:t>
            </a:r>
            <a:r>
              <a:rPr lang="en-US" sz="2300">
                <a:solidFill>
                  <a:srgbClr val="000000"/>
                </a:solidFill>
                <a:latin typeface="Canva Sans"/>
              </a:rPr>
              <a:t> is strictly chronological, with the exception of the prologue section. </a:t>
            </a:r>
          </a:p>
          <a:p>
            <a:pPr>
              <a:lnSpc>
                <a:spcPts val="3220"/>
              </a:lnSpc>
            </a:pPr>
            <a:r>
              <a:rPr lang="en-US" sz="2300">
                <a:solidFill>
                  <a:srgbClr val="000000"/>
                </a:solidFill>
                <a:latin typeface="Canva Sans"/>
              </a:rPr>
              <a:t>The division of the novel into sections differentiated by location is a reminder of the importance of place in this text. When Thornhill is young he longs for a place of his own, and is envious of Sal's ability to belong in her family home on Swan Lane. </a:t>
            </a:r>
          </a:p>
          <a:p>
            <a:pPr>
              <a:lnSpc>
                <a:spcPts val="3220"/>
              </a:lnSpc>
            </a:pPr>
            <a:endParaRPr lang="en-US" sz="2300">
              <a:solidFill>
                <a:srgbClr val="000000"/>
              </a:solidFill>
              <a:latin typeface="Canva Sans"/>
            </a:endParaRPr>
          </a:p>
          <a:p>
            <a:pPr>
              <a:lnSpc>
                <a:spcPts val="3220"/>
              </a:lnSpc>
            </a:pPr>
            <a:r>
              <a:rPr lang="en-US" sz="2300">
                <a:solidFill>
                  <a:srgbClr val="000000"/>
                </a:solidFill>
                <a:latin typeface="Canva Sans"/>
              </a:rPr>
              <a:t>It is easy to understand why, in the poverty and overcrowding of London, it is important to the children to find a space in which they feel at home. For Thornhill, this longing continues well into adulthood. His need to own land and make a connection in NSW is always a driving motivation for him. Even the title of part five ('Drawing a Line') when read in this context, still refers to the Thornhill's connection with place. It describes his need to mark out his land and his space. Structurally, the novel is constantly reminding us of one of its themes: the importance of a sense of belonging. </a:t>
            </a:r>
          </a:p>
          <a:p>
            <a:pPr>
              <a:lnSpc>
                <a:spcPts val="3640"/>
              </a:lnSpc>
            </a:pPr>
            <a:endParaRPr lang="en-US" sz="2300">
              <a:solidFill>
                <a:srgbClr val="000000"/>
              </a:solidFill>
              <a:latin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5817" y="0"/>
            <a:ext cx="7602183" cy="6659858"/>
            <a:chOff x="0" y="0"/>
            <a:chExt cx="2773297" cy="2429534"/>
          </a:xfrm>
        </p:grpSpPr>
        <p:sp>
          <p:nvSpPr>
            <p:cNvPr id="3" name="Freeform 3"/>
            <p:cNvSpPr/>
            <p:nvPr/>
          </p:nvSpPr>
          <p:spPr>
            <a:xfrm>
              <a:off x="0" y="0"/>
              <a:ext cx="2773297" cy="2429534"/>
            </a:xfrm>
            <a:custGeom>
              <a:avLst/>
              <a:gdLst/>
              <a:ahLst/>
              <a:cxnLst/>
              <a:rect l="l" t="t" r="r" b="b"/>
              <a:pathLst>
                <a:path w="2773297" h="2429534">
                  <a:moveTo>
                    <a:pt x="0" y="0"/>
                  </a:moveTo>
                  <a:lnTo>
                    <a:pt x="2773297" y="0"/>
                  </a:lnTo>
                  <a:lnTo>
                    <a:pt x="2773297" y="2429534"/>
                  </a:lnTo>
                  <a:lnTo>
                    <a:pt x="0" y="2429534"/>
                  </a:lnTo>
                  <a:close/>
                </a:path>
              </a:pathLst>
            </a:custGeom>
            <a:solidFill>
              <a:srgbClr val="D9D9D9"/>
            </a:solidFill>
          </p:spPr>
        </p:sp>
      </p:grpSp>
      <p:sp>
        <p:nvSpPr>
          <p:cNvPr id="4" name="Freeform 4"/>
          <p:cNvSpPr/>
          <p:nvPr/>
        </p:nvSpPr>
        <p:spPr>
          <a:xfrm>
            <a:off x="11893804" y="7537532"/>
            <a:ext cx="5365496" cy="258215"/>
          </a:xfrm>
          <a:custGeom>
            <a:avLst/>
            <a:gdLst/>
            <a:ahLst/>
            <a:cxnLst/>
            <a:rect l="l" t="t" r="r" b="b"/>
            <a:pathLst>
              <a:path w="5365496" h="258215">
                <a:moveTo>
                  <a:pt x="0" y="0"/>
                </a:moveTo>
                <a:lnTo>
                  <a:pt x="5365496" y="0"/>
                </a:lnTo>
                <a:lnTo>
                  <a:pt x="5365496" y="258214"/>
                </a:lnTo>
                <a:lnTo>
                  <a:pt x="0" y="258214"/>
                </a:lnTo>
                <a:lnTo>
                  <a:pt x="0" y="0"/>
                </a:lnTo>
                <a:close/>
              </a:path>
            </a:pathLst>
          </a:custGeom>
          <a:blipFill>
            <a:blip r:embed="rId2"/>
            <a:stretch>
              <a:fillRect/>
            </a:stretch>
          </a:blipFill>
        </p:spPr>
      </p:sp>
      <p:grpSp>
        <p:nvGrpSpPr>
          <p:cNvPr id="5" name="Group 5"/>
          <p:cNvGrpSpPr/>
          <p:nvPr/>
        </p:nvGrpSpPr>
        <p:grpSpPr>
          <a:xfrm>
            <a:off x="11893804" y="308618"/>
            <a:ext cx="5365496" cy="7247963"/>
            <a:chOff x="0" y="0"/>
            <a:chExt cx="7153995" cy="9663951"/>
          </a:xfrm>
        </p:grpSpPr>
        <p:pic>
          <p:nvPicPr>
            <p:cNvPr id="6" name="Picture 6"/>
            <p:cNvPicPr>
              <a:picLocks noChangeAspect="1"/>
            </p:cNvPicPr>
            <p:nvPr/>
          </p:nvPicPr>
          <p:blipFill>
            <a:blip r:embed="rId3"/>
            <a:srcRect l="25086" r="25086"/>
            <a:stretch>
              <a:fillRect/>
            </a:stretch>
          </p:blipFill>
          <p:spPr>
            <a:xfrm>
              <a:off x="0" y="0"/>
              <a:ext cx="7153995" cy="9663951"/>
            </a:xfrm>
            <a:prstGeom prst="rect">
              <a:avLst/>
            </a:prstGeom>
          </p:spPr>
        </p:pic>
      </p:grpSp>
      <p:grpSp>
        <p:nvGrpSpPr>
          <p:cNvPr id="7" name="Group 7"/>
          <p:cNvGrpSpPr/>
          <p:nvPr/>
        </p:nvGrpSpPr>
        <p:grpSpPr>
          <a:xfrm>
            <a:off x="-609600" y="6445786"/>
            <a:ext cx="1922056" cy="428144"/>
            <a:chOff x="0" y="0"/>
            <a:chExt cx="4333621" cy="965328"/>
          </a:xfrm>
        </p:grpSpPr>
        <p:sp>
          <p:nvSpPr>
            <p:cNvPr id="8" name="Freeform 8"/>
            <p:cNvSpPr/>
            <p:nvPr/>
          </p:nvSpPr>
          <p:spPr>
            <a:xfrm>
              <a:off x="0" y="0"/>
              <a:ext cx="4333622" cy="965328"/>
            </a:xfrm>
            <a:custGeom>
              <a:avLst/>
              <a:gdLst/>
              <a:ahLst/>
              <a:cxnLst/>
              <a:rect l="l" t="t" r="r" b="b"/>
              <a:pathLst>
                <a:path w="4333622" h="965328">
                  <a:moveTo>
                    <a:pt x="0" y="0"/>
                  </a:moveTo>
                  <a:lnTo>
                    <a:pt x="4333622" y="0"/>
                  </a:lnTo>
                  <a:lnTo>
                    <a:pt x="4333622" y="965328"/>
                  </a:lnTo>
                  <a:lnTo>
                    <a:pt x="0" y="965328"/>
                  </a:lnTo>
                  <a:close/>
                </a:path>
              </a:pathLst>
            </a:custGeom>
            <a:solidFill>
              <a:srgbClr val="000000"/>
            </a:solidFill>
          </p:spPr>
        </p:sp>
      </p:grpSp>
      <p:grpSp>
        <p:nvGrpSpPr>
          <p:cNvPr id="9" name="Group 9"/>
          <p:cNvGrpSpPr/>
          <p:nvPr/>
        </p:nvGrpSpPr>
        <p:grpSpPr>
          <a:xfrm>
            <a:off x="17876297" y="8007648"/>
            <a:ext cx="411703" cy="2279352"/>
            <a:chOff x="0" y="0"/>
            <a:chExt cx="928259" cy="5139211"/>
          </a:xfrm>
        </p:grpSpPr>
        <p:sp>
          <p:nvSpPr>
            <p:cNvPr id="10" name="Freeform 10"/>
            <p:cNvSpPr/>
            <p:nvPr/>
          </p:nvSpPr>
          <p:spPr>
            <a:xfrm>
              <a:off x="0" y="0"/>
              <a:ext cx="928259" cy="5139211"/>
            </a:xfrm>
            <a:custGeom>
              <a:avLst/>
              <a:gdLst/>
              <a:ahLst/>
              <a:cxnLst/>
              <a:rect l="l" t="t" r="r" b="b"/>
              <a:pathLst>
                <a:path w="928259" h="5139211">
                  <a:moveTo>
                    <a:pt x="0" y="0"/>
                  </a:moveTo>
                  <a:lnTo>
                    <a:pt x="928259" y="0"/>
                  </a:lnTo>
                  <a:lnTo>
                    <a:pt x="928259" y="5139211"/>
                  </a:lnTo>
                  <a:lnTo>
                    <a:pt x="0" y="5139211"/>
                  </a:lnTo>
                  <a:close/>
                </a:path>
              </a:pathLst>
            </a:custGeom>
            <a:solidFill>
              <a:srgbClr val="000000"/>
            </a:solidFill>
          </p:spPr>
        </p:sp>
      </p:grpSp>
      <p:sp>
        <p:nvSpPr>
          <p:cNvPr id="11" name="TextBox 11"/>
          <p:cNvSpPr txBox="1"/>
          <p:nvPr/>
        </p:nvSpPr>
        <p:spPr>
          <a:xfrm>
            <a:off x="961028" y="544513"/>
            <a:ext cx="9657117" cy="863600"/>
          </a:xfrm>
          <a:prstGeom prst="rect">
            <a:avLst/>
          </a:prstGeom>
        </p:spPr>
        <p:txBody>
          <a:bodyPr lIns="0" tIns="0" rIns="0" bIns="0" rtlCol="0" anchor="t">
            <a:spAutoFit/>
          </a:bodyPr>
          <a:lstStyle/>
          <a:p>
            <a:pPr>
              <a:lnSpc>
                <a:spcPts val="7000"/>
              </a:lnSpc>
            </a:pPr>
            <a:r>
              <a:rPr lang="en-US" sz="5000">
                <a:solidFill>
                  <a:srgbClr val="000000"/>
                </a:solidFill>
                <a:latin typeface="Granaina"/>
              </a:rPr>
              <a:t>Aboriginal dialogue </a:t>
            </a:r>
          </a:p>
        </p:txBody>
      </p:sp>
      <p:sp>
        <p:nvSpPr>
          <p:cNvPr id="12" name="TextBox 12"/>
          <p:cNvSpPr txBox="1"/>
          <p:nvPr/>
        </p:nvSpPr>
        <p:spPr>
          <a:xfrm>
            <a:off x="1528475" y="1853620"/>
            <a:ext cx="8151228" cy="5020310"/>
          </a:xfrm>
          <a:prstGeom prst="rect">
            <a:avLst/>
          </a:prstGeom>
        </p:spPr>
        <p:txBody>
          <a:bodyPr lIns="0" tIns="0" rIns="0" bIns="0" rtlCol="0" anchor="t">
            <a:spAutoFit/>
          </a:bodyPr>
          <a:lstStyle/>
          <a:p>
            <a:pPr>
              <a:lnSpc>
                <a:spcPts val="3640"/>
              </a:lnSpc>
            </a:pPr>
            <a:r>
              <a:rPr lang="en-US" sz="2600">
                <a:solidFill>
                  <a:srgbClr val="000000"/>
                </a:solidFill>
                <a:latin typeface="Canva Sans"/>
              </a:rPr>
              <a:t>It is important to note that Grenville chooses not to use any Aboriginal languages, as Thornhill is unable to understand it. For example, in his 'conversation' with Whisker Harry, Whisker Harry's words are 'as meaningless to Thornhill as the cry of a bird.' </a:t>
            </a:r>
          </a:p>
          <a:p>
            <a:pPr>
              <a:lnSpc>
                <a:spcPts val="3640"/>
              </a:lnSpc>
            </a:pPr>
            <a:endParaRPr lang="en-US" sz="2600">
              <a:solidFill>
                <a:srgbClr val="000000"/>
              </a:solidFill>
              <a:latin typeface="Canva Sans"/>
            </a:endParaRPr>
          </a:p>
          <a:p>
            <a:pPr>
              <a:lnSpc>
                <a:spcPts val="3640"/>
              </a:lnSpc>
            </a:pPr>
            <a:r>
              <a:rPr lang="en-US" sz="2600">
                <a:solidFill>
                  <a:srgbClr val="000000"/>
                </a:solidFill>
                <a:latin typeface="Canva Sans"/>
              </a:rPr>
              <a:t>Take note here of the way Aboriginal sounds and movement is often described in animalistic terms. This could be pertinent to a </a:t>
            </a:r>
            <a:r>
              <a:rPr lang="en-US" sz="2600">
                <a:solidFill>
                  <a:srgbClr val="000000"/>
                </a:solidFill>
                <a:latin typeface="Canva Sans Italics"/>
              </a:rPr>
              <a:t>resistant reading</a:t>
            </a:r>
            <a:r>
              <a:rPr lang="en-US" sz="2600">
                <a:solidFill>
                  <a:srgbClr val="000000"/>
                </a:solidFill>
                <a:latin typeface="Canva Sans"/>
              </a:rPr>
              <a:t>. </a:t>
            </a:r>
          </a:p>
          <a:p>
            <a:pPr>
              <a:lnSpc>
                <a:spcPts val="3640"/>
              </a:lnSpc>
            </a:pPr>
            <a:endParaRPr lang="en-US" sz="2600">
              <a:solidFill>
                <a:srgbClr val="000000"/>
              </a:solidFill>
              <a:latin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22872" y="2530987"/>
            <a:ext cx="5224007" cy="5225027"/>
            <a:chOff x="0" y="0"/>
            <a:chExt cx="6965342" cy="6966702"/>
          </a:xfrm>
        </p:grpSpPr>
        <p:pic>
          <p:nvPicPr>
            <p:cNvPr id="3" name="Picture 3"/>
            <p:cNvPicPr>
              <a:picLocks noChangeAspect="1"/>
            </p:cNvPicPr>
            <p:nvPr/>
          </p:nvPicPr>
          <p:blipFill>
            <a:blip r:embed="rId2"/>
            <a:srcRect l="24296" r="24296"/>
            <a:stretch>
              <a:fillRect/>
            </a:stretch>
          </p:blipFill>
          <p:spPr>
            <a:xfrm>
              <a:off x="0" y="0"/>
              <a:ext cx="6965342" cy="6966702"/>
            </a:xfrm>
            <a:prstGeom prst="rect">
              <a:avLst/>
            </a:prstGeom>
          </p:spPr>
        </p:pic>
      </p:grpSp>
      <p:sp>
        <p:nvSpPr>
          <p:cNvPr id="4" name="TextBox 4"/>
          <p:cNvSpPr txBox="1"/>
          <p:nvPr/>
        </p:nvSpPr>
        <p:spPr>
          <a:xfrm>
            <a:off x="7702654" y="1803912"/>
            <a:ext cx="9162474" cy="1054100"/>
          </a:xfrm>
          <a:prstGeom prst="rect">
            <a:avLst/>
          </a:prstGeom>
        </p:spPr>
        <p:txBody>
          <a:bodyPr lIns="0" tIns="0" rIns="0" bIns="0" rtlCol="0" anchor="t">
            <a:spAutoFit/>
          </a:bodyPr>
          <a:lstStyle/>
          <a:p>
            <a:pPr>
              <a:lnSpc>
                <a:spcPts val="2800"/>
              </a:lnSpc>
            </a:pPr>
            <a:r>
              <a:rPr lang="en-US" sz="2000">
                <a:solidFill>
                  <a:srgbClr val="504C44"/>
                </a:solidFill>
                <a:latin typeface="Inter Bold"/>
              </a:rPr>
              <a:t>The title 'Strangers' describes Thornhill's relationship with an unnamed Aboriginal man; the broader relationship of the cultures each man represents, and Thornhill's relationship with the colonial landscape. </a:t>
            </a:r>
          </a:p>
        </p:txBody>
      </p:sp>
      <p:sp>
        <p:nvSpPr>
          <p:cNvPr id="5" name="TextBox 5"/>
          <p:cNvSpPr txBox="1"/>
          <p:nvPr/>
        </p:nvSpPr>
        <p:spPr>
          <a:xfrm>
            <a:off x="8452317" y="962025"/>
            <a:ext cx="6000364"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STRANGERS</a:t>
            </a:r>
          </a:p>
        </p:txBody>
      </p:sp>
      <p:sp>
        <p:nvSpPr>
          <p:cNvPr id="6" name="TextBox 6"/>
          <p:cNvSpPr txBox="1"/>
          <p:nvPr/>
        </p:nvSpPr>
        <p:spPr>
          <a:xfrm>
            <a:off x="7130635" y="3029462"/>
            <a:ext cx="9734493" cy="6308728"/>
          </a:xfrm>
          <a:prstGeom prst="rect">
            <a:avLst/>
          </a:prstGeom>
        </p:spPr>
        <p:txBody>
          <a:bodyPr lIns="0" tIns="0" rIns="0" bIns="0" rtlCol="0" anchor="t">
            <a:spAutoFit/>
          </a:bodyPr>
          <a:lstStyle/>
          <a:p>
            <a:pPr>
              <a:lnSpc>
                <a:spcPts val="2974"/>
              </a:lnSpc>
            </a:pPr>
            <a:r>
              <a:rPr lang="en-US" sz="2124">
                <a:solidFill>
                  <a:srgbClr val="504C44"/>
                </a:solidFill>
                <a:latin typeface="Inter"/>
              </a:rPr>
              <a:t>The central issue in this section is Thornhill's feeling of isolation and uncertainty in an unfamiliar country. He shouts at an Aboriginal man: "Be off!", which is motivated by:</a:t>
            </a:r>
          </a:p>
          <a:p>
            <a:pPr marL="458758" lvl="1" indent="-229379">
              <a:lnSpc>
                <a:spcPts val="2974"/>
              </a:lnSpc>
              <a:buFont typeface="Arial"/>
              <a:buChar char="•"/>
            </a:pPr>
            <a:r>
              <a:rPr lang="en-US" sz="2124">
                <a:solidFill>
                  <a:srgbClr val="504C44"/>
                </a:solidFill>
                <a:latin typeface="Inter"/>
              </a:rPr>
              <a:t>his own instinct for self-protection, prompted b the thought of 'his skin punctured and blood spilled beneath these chilly stars.'</a:t>
            </a:r>
          </a:p>
          <a:p>
            <a:pPr marL="458758" lvl="1" indent="-229379">
              <a:lnSpc>
                <a:spcPts val="2974"/>
              </a:lnSpc>
              <a:buFont typeface="Arial"/>
              <a:buChar char="•"/>
            </a:pPr>
            <a:r>
              <a:rPr lang="en-US" sz="2124">
                <a:solidFill>
                  <a:srgbClr val="504C44"/>
                </a:solidFill>
                <a:latin typeface="Inter"/>
              </a:rPr>
              <a:t>his desire to defend his family, 'those soft parcels of flesh: his wife and children.'</a:t>
            </a:r>
          </a:p>
          <a:p>
            <a:pPr marL="458758" lvl="1" indent="-229379">
              <a:lnSpc>
                <a:spcPts val="2974"/>
              </a:lnSpc>
              <a:buFont typeface="Arial"/>
              <a:buChar char="•"/>
            </a:pPr>
            <a:r>
              <a:rPr lang="en-US" sz="2124">
                <a:solidFill>
                  <a:srgbClr val="504C44"/>
                </a:solidFill>
                <a:latin typeface="Inter"/>
              </a:rPr>
              <a:t>a courage inspired by both his anger and his new freedom after many months in the close confines of the convict transport.</a:t>
            </a:r>
          </a:p>
          <a:p>
            <a:pPr>
              <a:lnSpc>
                <a:spcPts val="2974"/>
              </a:lnSpc>
            </a:pPr>
            <a:endParaRPr lang="en-US" sz="2124">
              <a:solidFill>
                <a:srgbClr val="504C44"/>
              </a:solidFill>
              <a:latin typeface="Inter"/>
            </a:endParaRPr>
          </a:p>
          <a:p>
            <a:pPr>
              <a:lnSpc>
                <a:spcPts val="2974"/>
              </a:lnSpc>
            </a:pPr>
            <a:r>
              <a:rPr lang="en-US" sz="2124">
                <a:solidFill>
                  <a:srgbClr val="504C44"/>
                </a:solidFill>
                <a:latin typeface="Inter"/>
              </a:rPr>
              <a:t>These are his ongoing motivations throughout the text. </a:t>
            </a:r>
          </a:p>
          <a:p>
            <a:pPr>
              <a:lnSpc>
                <a:spcPts val="2974"/>
              </a:lnSpc>
            </a:pPr>
            <a:endParaRPr lang="en-US" sz="2124">
              <a:solidFill>
                <a:srgbClr val="504C44"/>
              </a:solidFill>
              <a:latin typeface="Inter"/>
            </a:endParaRPr>
          </a:p>
          <a:p>
            <a:pPr>
              <a:lnSpc>
                <a:spcPts val="2974"/>
              </a:lnSpc>
            </a:pPr>
            <a:r>
              <a:rPr lang="en-US" sz="2124">
                <a:solidFill>
                  <a:srgbClr val="504C44"/>
                </a:solidFill>
                <a:latin typeface="Inter Bold"/>
              </a:rPr>
              <a:t>Q</a:t>
            </a:r>
            <a:r>
              <a:rPr lang="en-US" sz="2124">
                <a:solidFill>
                  <a:srgbClr val="504C44"/>
                </a:solidFill>
                <a:latin typeface="Inter"/>
              </a:rPr>
              <a:t>: Why does Grenville choose to present this particular scene as the prologue - how does it direct our reading of the entire novel?</a:t>
            </a:r>
          </a:p>
          <a:p>
            <a:pPr>
              <a:lnSpc>
                <a:spcPts val="2974"/>
              </a:lnSpc>
            </a:pPr>
            <a:endParaRPr lang="en-US" sz="2124">
              <a:solidFill>
                <a:srgbClr val="504C44"/>
              </a:solidFill>
              <a:latin typeface="Inter"/>
            </a:endParaRPr>
          </a:p>
          <a:p>
            <a:pPr>
              <a:lnSpc>
                <a:spcPts val="2974"/>
              </a:lnSpc>
            </a:pPr>
            <a:r>
              <a:rPr lang="en-US" sz="2124">
                <a:solidFill>
                  <a:srgbClr val="504C44"/>
                </a:solidFill>
                <a:latin typeface="Inter Bold"/>
              </a:rPr>
              <a:t>Q:</a:t>
            </a:r>
            <a:r>
              <a:rPr lang="en-US" sz="2124">
                <a:solidFill>
                  <a:srgbClr val="504C44"/>
                </a:solidFill>
                <a:latin typeface="Inter"/>
              </a:rPr>
              <a:t> What do we learn from this section about William Thornhill's character, personality and values?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94374"/>
          </a:xfrm>
          <a:custGeom>
            <a:avLst/>
            <a:gdLst/>
            <a:ahLst/>
            <a:cxnLst/>
            <a:rect l="l" t="t" r="r" b="b"/>
            <a:pathLst>
              <a:path w="18288000" h="10294374">
                <a:moveTo>
                  <a:pt x="0" y="0"/>
                </a:moveTo>
                <a:lnTo>
                  <a:pt x="18288000" y="0"/>
                </a:lnTo>
                <a:lnTo>
                  <a:pt x="18288000" y="10294374"/>
                </a:lnTo>
                <a:lnTo>
                  <a:pt x="0" y="10294374"/>
                </a:lnTo>
                <a:lnTo>
                  <a:pt x="0" y="0"/>
                </a:lnTo>
                <a:close/>
              </a:path>
            </a:pathLst>
          </a:custGeom>
          <a:blipFill>
            <a:blip r:embed="rId3"/>
            <a:stretch>
              <a:fillRect/>
            </a:stretch>
          </a:blipFill>
        </p:spPr>
      </p:sp>
      <p:sp>
        <p:nvSpPr>
          <p:cNvPr id="3" name="Freeform 3"/>
          <p:cNvSpPr/>
          <p:nvPr/>
        </p:nvSpPr>
        <p:spPr>
          <a:xfrm>
            <a:off x="3836802" y="1664939"/>
            <a:ext cx="9948030" cy="1379159"/>
          </a:xfrm>
          <a:custGeom>
            <a:avLst/>
            <a:gdLst/>
            <a:ahLst/>
            <a:cxnLst/>
            <a:rect l="l" t="t" r="r" b="b"/>
            <a:pathLst>
              <a:path w="9948030" h="1379159">
                <a:moveTo>
                  <a:pt x="0" y="0"/>
                </a:moveTo>
                <a:lnTo>
                  <a:pt x="9948029" y="0"/>
                </a:lnTo>
                <a:lnTo>
                  <a:pt x="9948029" y="1379159"/>
                </a:lnTo>
                <a:lnTo>
                  <a:pt x="0" y="1379159"/>
                </a:lnTo>
                <a:lnTo>
                  <a:pt x="0" y="0"/>
                </a:lnTo>
                <a:close/>
              </a:path>
            </a:pathLst>
          </a:custGeom>
          <a:blipFill>
            <a:blip r:embed="rId4">
              <a:alphaModFix amt="59000"/>
            </a:blip>
            <a:stretch>
              <a:fillRect l="-22188" t="-43740" r="-29305" b="-452970"/>
            </a:stretch>
          </a:blipFill>
        </p:spPr>
      </p:sp>
      <p:graphicFrame>
        <p:nvGraphicFramePr>
          <p:cNvPr id="4" name="Table 4"/>
          <p:cNvGraphicFramePr>
            <a:graphicFrameLocks noGrp="1"/>
          </p:cNvGraphicFramePr>
          <p:nvPr/>
        </p:nvGraphicFramePr>
        <p:xfrm>
          <a:off x="540707" y="3263173"/>
          <a:ext cx="17185761" cy="6483086"/>
        </p:xfrm>
        <a:graphic>
          <a:graphicData uri="http://schemas.openxmlformats.org/drawingml/2006/table">
            <a:tbl>
              <a:tblPr/>
              <a:tblGrid>
                <a:gridCol w="8826969">
                  <a:extLst>
                    <a:ext uri="{9D8B030D-6E8A-4147-A177-3AD203B41FA5}">
                      <a16:colId xmlns:a16="http://schemas.microsoft.com/office/drawing/2014/main" val="20000"/>
                    </a:ext>
                  </a:extLst>
                </a:gridCol>
                <a:gridCol w="8358792">
                  <a:extLst>
                    <a:ext uri="{9D8B030D-6E8A-4147-A177-3AD203B41FA5}">
                      <a16:colId xmlns:a16="http://schemas.microsoft.com/office/drawing/2014/main" val="20001"/>
                    </a:ext>
                  </a:extLst>
                </a:gridCol>
              </a:tblGrid>
              <a:tr h="1238682">
                <a:tc>
                  <a:txBody>
                    <a:bodyPr/>
                    <a:lstStyle/>
                    <a:p>
                      <a:pPr algn="ctr">
                        <a:lnSpc>
                          <a:spcPts val="2800"/>
                        </a:lnSpc>
                        <a:defRPr/>
                      </a:pPr>
                      <a:r>
                        <a:rPr lang="en-US" sz="2000">
                          <a:solidFill>
                            <a:srgbClr val="000000"/>
                          </a:solidFill>
                          <a:latin typeface="TT Commons Pro Bold"/>
                        </a:rPr>
                        <a:t>Evidence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tc>
                  <a:txBody>
                    <a:bodyPr/>
                    <a:lstStyle/>
                    <a:p>
                      <a:pPr algn="ctr">
                        <a:lnSpc>
                          <a:spcPts val="2800"/>
                        </a:lnSpc>
                        <a:defRPr/>
                      </a:pPr>
                      <a:r>
                        <a:rPr lang="en-US" sz="2000">
                          <a:solidFill>
                            <a:srgbClr val="000000"/>
                          </a:solidFill>
                          <a:latin typeface="TT Commons Pro Bold"/>
                        </a:rPr>
                        <a:t>Effect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10000"/>
                  </a:ext>
                </a:extLst>
              </a:tr>
              <a:tr h="1820356">
                <a:tc>
                  <a:txBody>
                    <a:bodyPr/>
                    <a:lstStyle/>
                    <a:p>
                      <a:pPr algn="ctr">
                        <a:lnSpc>
                          <a:spcPts val="2100"/>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ctr">
                        <a:lnSpc>
                          <a:spcPts val="2100"/>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1696280">
                <a:tc>
                  <a:txBody>
                    <a:bodyPr/>
                    <a:lstStyle/>
                    <a:p>
                      <a:pPr algn="ctr">
                        <a:lnSpc>
                          <a:spcPts val="2100"/>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ctr">
                        <a:lnSpc>
                          <a:spcPts val="2100"/>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2"/>
                  </a:ext>
                </a:extLst>
              </a:tr>
              <a:tr h="1727769">
                <a:tc>
                  <a:txBody>
                    <a:bodyPr/>
                    <a:lstStyle/>
                    <a:p>
                      <a:pPr algn="ctr">
                        <a:lnSpc>
                          <a:spcPts val="2100"/>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ctr">
                        <a:lnSpc>
                          <a:spcPts val="2100"/>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bl>
          </a:graphicData>
        </a:graphic>
      </p:graphicFrame>
      <p:sp>
        <p:nvSpPr>
          <p:cNvPr id="5" name="TextBox 5"/>
          <p:cNvSpPr txBox="1"/>
          <p:nvPr/>
        </p:nvSpPr>
        <p:spPr>
          <a:xfrm>
            <a:off x="4416463" y="1803656"/>
            <a:ext cx="9162474" cy="1054100"/>
          </a:xfrm>
          <a:prstGeom prst="rect">
            <a:avLst/>
          </a:prstGeom>
        </p:spPr>
        <p:txBody>
          <a:bodyPr lIns="0" tIns="0" rIns="0" bIns="0" rtlCol="0" anchor="t">
            <a:spAutoFit/>
          </a:bodyPr>
          <a:lstStyle/>
          <a:p>
            <a:pPr>
              <a:lnSpc>
                <a:spcPts val="2800"/>
              </a:lnSpc>
            </a:pPr>
            <a:r>
              <a:rPr lang="en-US" sz="2000">
                <a:solidFill>
                  <a:srgbClr val="504C44"/>
                </a:solidFill>
                <a:latin typeface="Inter Bold"/>
              </a:rPr>
              <a:t>Consider the depiction of Australia in the prologue. What evidence can you find that describes the landscape from Thornhill's perspective? What is the effect?</a:t>
            </a:r>
          </a:p>
        </p:txBody>
      </p:sp>
      <p:sp>
        <p:nvSpPr>
          <p:cNvPr id="6" name="TextBox 6"/>
          <p:cNvSpPr txBox="1"/>
          <p:nvPr/>
        </p:nvSpPr>
        <p:spPr>
          <a:xfrm>
            <a:off x="836620" y="660400"/>
            <a:ext cx="6000364" cy="669925"/>
          </a:xfrm>
          <a:prstGeom prst="rect">
            <a:avLst/>
          </a:prstGeom>
        </p:spPr>
        <p:txBody>
          <a:bodyPr lIns="0" tIns="0" rIns="0" bIns="0" rtlCol="0" anchor="t">
            <a:spAutoFit/>
          </a:bodyPr>
          <a:lstStyle/>
          <a:p>
            <a:pPr>
              <a:lnSpc>
                <a:spcPts val="5599"/>
              </a:lnSpc>
            </a:pPr>
            <a:r>
              <a:rPr lang="en-US" sz="3999" spc="799">
                <a:solidFill>
                  <a:srgbClr val="FDFDFD"/>
                </a:solidFill>
                <a:latin typeface="Baskerville Display PT"/>
              </a:rPr>
              <a:t>STRANGERS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4403" y="192951"/>
            <a:ext cx="19156807" cy="10775704"/>
          </a:xfrm>
          <a:custGeom>
            <a:avLst/>
            <a:gdLst/>
            <a:ahLst/>
            <a:cxnLst/>
            <a:rect l="l" t="t" r="r" b="b"/>
            <a:pathLst>
              <a:path w="19156807" h="10775704">
                <a:moveTo>
                  <a:pt x="0" y="0"/>
                </a:moveTo>
                <a:lnTo>
                  <a:pt x="19156806" y="0"/>
                </a:lnTo>
                <a:lnTo>
                  <a:pt x="19156806" y="10775704"/>
                </a:lnTo>
                <a:lnTo>
                  <a:pt x="0" y="10775704"/>
                </a:lnTo>
                <a:lnTo>
                  <a:pt x="0" y="0"/>
                </a:lnTo>
                <a:close/>
              </a:path>
            </a:pathLst>
          </a:custGeom>
          <a:blipFill>
            <a:blip r:embed="rId2"/>
            <a:stretch>
              <a:fillRect/>
            </a:stretch>
          </a:blipFill>
        </p:spPr>
      </p:sp>
      <p:grpSp>
        <p:nvGrpSpPr>
          <p:cNvPr id="3" name="Group 3"/>
          <p:cNvGrpSpPr/>
          <p:nvPr/>
        </p:nvGrpSpPr>
        <p:grpSpPr>
          <a:xfrm>
            <a:off x="4232692" y="695506"/>
            <a:ext cx="13747972" cy="9416587"/>
            <a:chOff x="0" y="0"/>
            <a:chExt cx="3620865" cy="2480089"/>
          </a:xfrm>
        </p:grpSpPr>
        <p:sp>
          <p:nvSpPr>
            <p:cNvPr id="4" name="Freeform 4"/>
            <p:cNvSpPr/>
            <p:nvPr/>
          </p:nvSpPr>
          <p:spPr>
            <a:xfrm>
              <a:off x="0" y="0"/>
              <a:ext cx="3620865" cy="2480089"/>
            </a:xfrm>
            <a:custGeom>
              <a:avLst/>
              <a:gdLst/>
              <a:ahLst/>
              <a:cxnLst/>
              <a:rect l="l" t="t" r="r" b="b"/>
              <a:pathLst>
                <a:path w="3620865" h="2480089">
                  <a:moveTo>
                    <a:pt x="28720" y="0"/>
                  </a:moveTo>
                  <a:lnTo>
                    <a:pt x="3592145" y="0"/>
                  </a:lnTo>
                  <a:cubicBezTo>
                    <a:pt x="3599762" y="0"/>
                    <a:pt x="3607067" y="3026"/>
                    <a:pt x="3612453" y="8412"/>
                  </a:cubicBezTo>
                  <a:cubicBezTo>
                    <a:pt x="3617839" y="13798"/>
                    <a:pt x="3620865" y="21103"/>
                    <a:pt x="3620865" y="28720"/>
                  </a:cubicBezTo>
                  <a:lnTo>
                    <a:pt x="3620865" y="2451369"/>
                  </a:lnTo>
                  <a:cubicBezTo>
                    <a:pt x="3620865" y="2458986"/>
                    <a:pt x="3617839" y="2466291"/>
                    <a:pt x="3612453" y="2471677"/>
                  </a:cubicBezTo>
                  <a:cubicBezTo>
                    <a:pt x="3607067" y="2477063"/>
                    <a:pt x="3599762" y="2480089"/>
                    <a:pt x="3592145" y="2480089"/>
                  </a:cubicBezTo>
                  <a:lnTo>
                    <a:pt x="28720" y="2480089"/>
                  </a:lnTo>
                  <a:cubicBezTo>
                    <a:pt x="21103" y="2480089"/>
                    <a:pt x="13798" y="2477063"/>
                    <a:pt x="8412" y="2471677"/>
                  </a:cubicBezTo>
                  <a:cubicBezTo>
                    <a:pt x="3026" y="2466291"/>
                    <a:pt x="0" y="2458986"/>
                    <a:pt x="0" y="2451369"/>
                  </a:cubicBezTo>
                  <a:lnTo>
                    <a:pt x="0" y="28720"/>
                  </a:lnTo>
                  <a:cubicBezTo>
                    <a:pt x="0" y="21103"/>
                    <a:pt x="3026" y="13798"/>
                    <a:pt x="8412" y="8412"/>
                  </a:cubicBezTo>
                  <a:cubicBezTo>
                    <a:pt x="13798" y="3026"/>
                    <a:pt x="21103" y="0"/>
                    <a:pt x="28720" y="0"/>
                  </a:cubicBezTo>
                  <a:close/>
                </a:path>
              </a:pathLst>
            </a:custGeom>
            <a:solidFill>
              <a:srgbClr val="FDFDFD">
                <a:alpha val="91765"/>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942413" y="1584325"/>
            <a:ext cx="12474299" cy="8284670"/>
          </a:xfrm>
          <a:prstGeom prst="rect">
            <a:avLst/>
          </a:prstGeom>
        </p:spPr>
        <p:txBody>
          <a:bodyPr lIns="0" tIns="0" rIns="0" bIns="0" rtlCol="0" anchor="t">
            <a:spAutoFit/>
          </a:bodyPr>
          <a:lstStyle/>
          <a:p>
            <a:pPr>
              <a:lnSpc>
                <a:spcPts val="3162"/>
              </a:lnSpc>
            </a:pPr>
            <a:r>
              <a:rPr lang="en-US" sz="2259">
                <a:solidFill>
                  <a:srgbClr val="504C44"/>
                </a:solidFill>
                <a:latin typeface="Inter"/>
              </a:rPr>
              <a:t>Thornhill works for Thomas Blackwood on the river and inherits some of Blackwood's sympathy for the Aboriginal people, which is contrasted with Smasher Sullivan's attitude towards them: 'a pair of... hands cut at the wrist.'</a:t>
            </a:r>
          </a:p>
          <a:p>
            <a:pPr>
              <a:lnSpc>
                <a:spcPts val="3162"/>
              </a:lnSpc>
            </a:pPr>
            <a:endParaRPr lang="en-US" sz="2259">
              <a:solidFill>
                <a:srgbClr val="504C44"/>
              </a:solidFill>
              <a:latin typeface="Inter"/>
            </a:endParaRPr>
          </a:p>
          <a:p>
            <a:pPr>
              <a:lnSpc>
                <a:spcPts val="3162"/>
              </a:lnSpc>
            </a:pPr>
            <a:r>
              <a:rPr lang="en-US" sz="2259">
                <a:solidFill>
                  <a:srgbClr val="504C44"/>
                </a:solidFill>
                <a:latin typeface="Inter"/>
              </a:rPr>
              <a:t>On the Hawkesbury, Thornhill 'falls in love with a piece of ground.'</a:t>
            </a:r>
          </a:p>
          <a:p>
            <a:pPr>
              <a:lnSpc>
                <a:spcPts val="3162"/>
              </a:lnSpc>
            </a:pPr>
            <a:endParaRPr lang="en-US" sz="2259">
              <a:solidFill>
                <a:srgbClr val="504C44"/>
              </a:solidFill>
              <a:latin typeface="Inter"/>
            </a:endParaRPr>
          </a:p>
          <a:p>
            <a:pPr>
              <a:lnSpc>
                <a:spcPts val="3162"/>
              </a:lnSpc>
            </a:pPr>
            <a:r>
              <a:rPr lang="en-US" sz="2259">
                <a:solidFill>
                  <a:srgbClr val="504C44"/>
                </a:solidFill>
                <a:latin typeface="Inter"/>
              </a:rPr>
              <a:t>There are two conflicts in this section: a personal one between William and Sal, and a broader one between two contrasting race and cultures. </a:t>
            </a:r>
          </a:p>
          <a:p>
            <a:pPr>
              <a:lnSpc>
                <a:spcPts val="3162"/>
              </a:lnSpc>
            </a:pPr>
            <a:endParaRPr lang="en-US" sz="2259">
              <a:solidFill>
                <a:srgbClr val="504C44"/>
              </a:solidFill>
              <a:latin typeface="Inter"/>
            </a:endParaRPr>
          </a:p>
          <a:p>
            <a:pPr>
              <a:lnSpc>
                <a:spcPts val="3162"/>
              </a:lnSpc>
            </a:pPr>
            <a:r>
              <a:rPr lang="en-US" sz="2259">
                <a:solidFill>
                  <a:srgbClr val="504C44"/>
                </a:solidFill>
                <a:latin typeface="Inter"/>
              </a:rPr>
              <a:t>'Out on Sydney Cove puling an oar, Thornhill could imagine himself back on the Thames, but Sal could never for a moment stop seeing the differences between that place and this.'</a:t>
            </a:r>
          </a:p>
          <a:p>
            <a:pPr>
              <a:lnSpc>
                <a:spcPts val="3162"/>
              </a:lnSpc>
            </a:pPr>
            <a:endParaRPr lang="en-US" sz="2259">
              <a:solidFill>
                <a:srgbClr val="504C44"/>
              </a:solidFill>
              <a:latin typeface="Inter"/>
            </a:endParaRPr>
          </a:p>
          <a:p>
            <a:pPr>
              <a:lnSpc>
                <a:spcPts val="3162"/>
              </a:lnSpc>
            </a:pPr>
            <a:r>
              <a:rPr lang="en-US" sz="2259">
                <a:solidFill>
                  <a:srgbClr val="504C44"/>
                </a:solidFill>
                <a:latin typeface="Inter"/>
              </a:rPr>
              <a:t>Thornhill identifies 'two sorts of black natives.' The first is exemplified by Scabby Bill, an Aboriginal man who lives in the settlement and exchanges performances of his own cultural dance for alcohol from the settlers ('cheap white goods at the dreamtime sale', anyone?). This variety is perceived by the settlers to be 'relatively benign' if, 'a hazard of the place that had to be dealt with.'</a:t>
            </a:r>
          </a:p>
          <a:p>
            <a:pPr>
              <a:lnSpc>
                <a:spcPts val="3162"/>
              </a:lnSpc>
            </a:pPr>
            <a:endParaRPr lang="en-US" sz="2259">
              <a:solidFill>
                <a:srgbClr val="504C44"/>
              </a:solidFill>
              <a:latin typeface="Inter"/>
            </a:endParaRPr>
          </a:p>
          <a:p>
            <a:pPr>
              <a:lnSpc>
                <a:spcPts val="3162"/>
              </a:lnSpc>
            </a:pPr>
            <a:r>
              <a:rPr lang="en-US" sz="2259">
                <a:solidFill>
                  <a:srgbClr val="504C44"/>
                </a:solidFill>
                <a:latin typeface="Inter"/>
              </a:rPr>
              <a:t>The second variety is more frightening, partly for their invisibility to the settlers, as there are 'no signs that the blacks felt the place belonged to them' and yet 'sometimes men were speared' and killed. </a:t>
            </a:r>
          </a:p>
        </p:txBody>
      </p:sp>
      <p:sp>
        <p:nvSpPr>
          <p:cNvPr id="7" name="TextBox 7"/>
          <p:cNvSpPr txBox="1"/>
          <p:nvPr/>
        </p:nvSpPr>
        <p:spPr>
          <a:xfrm>
            <a:off x="8452317" y="816257"/>
            <a:ext cx="6000364"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SYDNEY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5115"/>
            <a:ext cx="19161936" cy="10772115"/>
          </a:xfrm>
          <a:custGeom>
            <a:avLst/>
            <a:gdLst/>
            <a:ahLst/>
            <a:cxnLst/>
            <a:rect l="l" t="t" r="r" b="b"/>
            <a:pathLst>
              <a:path w="19161936" h="10772115">
                <a:moveTo>
                  <a:pt x="0" y="0"/>
                </a:moveTo>
                <a:lnTo>
                  <a:pt x="19161936" y="0"/>
                </a:lnTo>
                <a:lnTo>
                  <a:pt x="19161936" y="10772115"/>
                </a:lnTo>
                <a:lnTo>
                  <a:pt x="0" y="10772115"/>
                </a:lnTo>
                <a:lnTo>
                  <a:pt x="0" y="0"/>
                </a:lnTo>
                <a:close/>
              </a:path>
            </a:pathLst>
          </a:custGeom>
          <a:blipFill>
            <a:blip r:embed="rId2"/>
            <a:stretch>
              <a:fillRect/>
            </a:stretch>
          </a:blipFill>
        </p:spPr>
      </p:sp>
      <p:grpSp>
        <p:nvGrpSpPr>
          <p:cNvPr id="3" name="Group 3"/>
          <p:cNvGrpSpPr/>
          <p:nvPr/>
        </p:nvGrpSpPr>
        <p:grpSpPr>
          <a:xfrm>
            <a:off x="4232692" y="695506"/>
            <a:ext cx="13810444" cy="6230519"/>
            <a:chOff x="0" y="0"/>
            <a:chExt cx="3637319" cy="1640960"/>
          </a:xfrm>
        </p:grpSpPr>
        <p:sp>
          <p:nvSpPr>
            <p:cNvPr id="4" name="Freeform 4"/>
            <p:cNvSpPr/>
            <p:nvPr/>
          </p:nvSpPr>
          <p:spPr>
            <a:xfrm>
              <a:off x="0" y="0"/>
              <a:ext cx="3637319" cy="1640960"/>
            </a:xfrm>
            <a:custGeom>
              <a:avLst/>
              <a:gdLst/>
              <a:ahLst/>
              <a:cxnLst/>
              <a:rect l="l" t="t" r="r" b="b"/>
              <a:pathLst>
                <a:path w="3637319" h="1640960">
                  <a:moveTo>
                    <a:pt x="28590" y="0"/>
                  </a:moveTo>
                  <a:lnTo>
                    <a:pt x="3608729" y="0"/>
                  </a:lnTo>
                  <a:cubicBezTo>
                    <a:pt x="3624519" y="0"/>
                    <a:pt x="3637319" y="12800"/>
                    <a:pt x="3637319" y="28590"/>
                  </a:cubicBezTo>
                  <a:lnTo>
                    <a:pt x="3637319" y="1612370"/>
                  </a:lnTo>
                  <a:cubicBezTo>
                    <a:pt x="3637319" y="1619953"/>
                    <a:pt x="3634306" y="1627225"/>
                    <a:pt x="3628945" y="1632586"/>
                  </a:cubicBezTo>
                  <a:cubicBezTo>
                    <a:pt x="3623583" y="1637948"/>
                    <a:pt x="3616311" y="1640960"/>
                    <a:pt x="3608729" y="1640960"/>
                  </a:cubicBezTo>
                  <a:lnTo>
                    <a:pt x="28590" y="1640960"/>
                  </a:lnTo>
                  <a:cubicBezTo>
                    <a:pt x="21007" y="1640960"/>
                    <a:pt x="13735" y="1637948"/>
                    <a:pt x="8374" y="1632586"/>
                  </a:cubicBezTo>
                  <a:cubicBezTo>
                    <a:pt x="3012" y="1627225"/>
                    <a:pt x="0" y="1619953"/>
                    <a:pt x="0" y="1612370"/>
                  </a:cubicBezTo>
                  <a:lnTo>
                    <a:pt x="0" y="28590"/>
                  </a:lnTo>
                  <a:cubicBezTo>
                    <a:pt x="0" y="21007"/>
                    <a:pt x="3012" y="13735"/>
                    <a:pt x="8374" y="8374"/>
                  </a:cubicBezTo>
                  <a:cubicBezTo>
                    <a:pt x="13735" y="3012"/>
                    <a:pt x="21007" y="0"/>
                    <a:pt x="28590" y="0"/>
                  </a:cubicBezTo>
                  <a:close/>
                </a:path>
              </a:pathLst>
            </a:custGeom>
            <a:solidFill>
              <a:srgbClr val="FDFDFD">
                <a:alpha val="91765"/>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942413" y="1813718"/>
            <a:ext cx="12474299" cy="4790840"/>
          </a:xfrm>
          <a:prstGeom prst="rect">
            <a:avLst/>
          </a:prstGeom>
        </p:spPr>
        <p:txBody>
          <a:bodyPr lIns="0" tIns="0" rIns="0" bIns="0" rtlCol="0" anchor="t">
            <a:spAutoFit/>
          </a:bodyPr>
          <a:lstStyle/>
          <a:p>
            <a:pPr>
              <a:lnSpc>
                <a:spcPts val="3162"/>
              </a:lnSpc>
            </a:pPr>
            <a:r>
              <a:rPr lang="en-US" sz="2259">
                <a:solidFill>
                  <a:srgbClr val="504C44"/>
                </a:solidFill>
                <a:latin typeface="Inter Bold"/>
              </a:rPr>
              <a:t>Q: </a:t>
            </a:r>
            <a:r>
              <a:rPr lang="en-US" sz="2259">
                <a:solidFill>
                  <a:srgbClr val="504C44"/>
                </a:solidFill>
                <a:latin typeface="Inter"/>
              </a:rPr>
              <a:t>How does William respond to Sal as his 'master', both literally (she is officially in charge of William while he is a convict) and figuratively (she takes charge in many situations, often marking decisions for William and the family)?</a:t>
            </a:r>
          </a:p>
          <a:p>
            <a:pPr>
              <a:lnSpc>
                <a:spcPts val="3162"/>
              </a:lnSpc>
            </a:pPr>
            <a:endParaRPr lang="en-US" sz="2259">
              <a:solidFill>
                <a:srgbClr val="504C44"/>
              </a:solidFill>
              <a:latin typeface="Inter"/>
            </a:endParaRPr>
          </a:p>
          <a:p>
            <a:pPr>
              <a:lnSpc>
                <a:spcPts val="3162"/>
              </a:lnSpc>
            </a:pPr>
            <a:r>
              <a:rPr lang="en-US" sz="2259">
                <a:solidFill>
                  <a:srgbClr val="504C44"/>
                </a:solidFill>
                <a:latin typeface="Inter Bold"/>
              </a:rPr>
              <a:t>Q</a:t>
            </a:r>
            <a:r>
              <a:rPr lang="en-US" sz="2259">
                <a:solidFill>
                  <a:srgbClr val="504C44"/>
                </a:solidFill>
                <a:latin typeface="Inter"/>
              </a:rPr>
              <a:t>: Consider the quote 'no signs that the blacks felt the place belonged to them'. What does this suggest about colonial versus Indigenous perceptions of ownership? How does this foreshadow conflict in the novel, as well as reflect a source of conflict in Australia's colonial history?</a:t>
            </a:r>
          </a:p>
          <a:p>
            <a:pPr>
              <a:lnSpc>
                <a:spcPts val="3162"/>
              </a:lnSpc>
            </a:pPr>
            <a:endParaRPr lang="en-US" sz="2259">
              <a:solidFill>
                <a:srgbClr val="504C44"/>
              </a:solidFill>
              <a:latin typeface="Inter"/>
            </a:endParaRPr>
          </a:p>
          <a:p>
            <a:pPr>
              <a:lnSpc>
                <a:spcPts val="3162"/>
              </a:lnSpc>
            </a:pPr>
            <a:r>
              <a:rPr lang="en-US" sz="2259">
                <a:solidFill>
                  <a:srgbClr val="504C44"/>
                </a:solidFill>
                <a:latin typeface="Inter Bold"/>
              </a:rPr>
              <a:t>Q: </a:t>
            </a:r>
            <a:r>
              <a:rPr lang="en-US" sz="2259">
                <a:solidFill>
                  <a:srgbClr val="504C44"/>
                </a:solidFill>
                <a:latin typeface="Inter"/>
              </a:rPr>
              <a:t>Does this conflict continue to exist in modern Australia?</a:t>
            </a:r>
          </a:p>
          <a:p>
            <a:pPr>
              <a:lnSpc>
                <a:spcPts val="3162"/>
              </a:lnSpc>
            </a:pPr>
            <a:endParaRPr lang="en-US" sz="2259">
              <a:solidFill>
                <a:srgbClr val="504C44"/>
              </a:solidFill>
              <a:latin typeface="Inter"/>
            </a:endParaRPr>
          </a:p>
          <a:p>
            <a:pPr>
              <a:lnSpc>
                <a:spcPts val="3162"/>
              </a:lnSpc>
            </a:pPr>
            <a:r>
              <a:rPr lang="en-US" sz="2259">
                <a:solidFill>
                  <a:srgbClr val="504C44"/>
                </a:solidFill>
                <a:latin typeface="Inter Bold"/>
              </a:rPr>
              <a:t>Q: </a:t>
            </a:r>
            <a:r>
              <a:rPr lang="en-US" sz="2259">
                <a:solidFill>
                  <a:srgbClr val="504C44"/>
                </a:solidFill>
                <a:latin typeface="Inter"/>
              </a:rPr>
              <a:t>Does the juxtaposition of Blackwood and Smasher's characters serve a purpose?</a:t>
            </a:r>
          </a:p>
        </p:txBody>
      </p:sp>
      <p:sp>
        <p:nvSpPr>
          <p:cNvPr id="7" name="TextBox 7"/>
          <p:cNvSpPr txBox="1"/>
          <p:nvPr/>
        </p:nvSpPr>
        <p:spPr>
          <a:xfrm>
            <a:off x="4599883" y="962025"/>
            <a:ext cx="12226731"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SYDNEY QUESTIONS TO CONSIDER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1224</Words>
  <Application>Microsoft Office PowerPoint</Application>
  <PresentationFormat>Custom</PresentationFormat>
  <Paragraphs>75</Paragraphs>
  <Slides>10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TT Commons Pro</vt:lpstr>
      <vt:lpstr>Arial</vt:lpstr>
      <vt:lpstr>Canva Sans</vt:lpstr>
      <vt:lpstr>Inter Bold</vt:lpstr>
      <vt:lpstr>Calibri</vt:lpstr>
      <vt:lpstr>Canva Sans Italics</vt:lpstr>
      <vt:lpstr>Moontime</vt:lpstr>
      <vt:lpstr>Inter</vt:lpstr>
      <vt:lpstr>Baskerville Display PT</vt:lpstr>
      <vt:lpstr>TT Commons Pro Bold</vt:lpstr>
      <vt:lpstr>Granaina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Secret River</dc:title>
  <cp:lastModifiedBy>MCCAULEY Daisy [Willetton Senior High School]</cp:lastModifiedBy>
  <cp:revision>1</cp:revision>
  <dcterms:created xsi:type="dcterms:W3CDTF">2006-08-16T00:00:00Z</dcterms:created>
  <dcterms:modified xsi:type="dcterms:W3CDTF">2023-08-04T01:45:59Z</dcterms:modified>
  <dc:identifier>DAFqXFtOTpE</dc:identifier>
</cp:coreProperties>
</file>